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7" r:id="rId1"/>
  </p:sldMasterIdLst>
  <p:notesMasterIdLst>
    <p:notesMasterId r:id="rId58"/>
  </p:notesMasterIdLst>
  <p:sldIdLst>
    <p:sldId id="306" r:id="rId2"/>
    <p:sldId id="330" r:id="rId3"/>
    <p:sldId id="333" r:id="rId4"/>
    <p:sldId id="332" r:id="rId5"/>
    <p:sldId id="334" r:id="rId6"/>
    <p:sldId id="338" r:id="rId7"/>
    <p:sldId id="335" r:id="rId8"/>
    <p:sldId id="339" r:id="rId9"/>
    <p:sldId id="340" r:id="rId10"/>
    <p:sldId id="337" r:id="rId11"/>
    <p:sldId id="342" r:id="rId12"/>
    <p:sldId id="343" r:id="rId13"/>
    <p:sldId id="346" r:id="rId14"/>
    <p:sldId id="341" r:id="rId15"/>
    <p:sldId id="344" r:id="rId16"/>
    <p:sldId id="336" r:id="rId17"/>
    <p:sldId id="345" r:id="rId18"/>
    <p:sldId id="350" r:id="rId19"/>
    <p:sldId id="348" r:id="rId20"/>
    <p:sldId id="349" r:id="rId21"/>
    <p:sldId id="355" r:id="rId22"/>
    <p:sldId id="352" r:id="rId23"/>
    <p:sldId id="353" r:id="rId24"/>
    <p:sldId id="386" r:id="rId25"/>
    <p:sldId id="364" r:id="rId26"/>
    <p:sldId id="387" r:id="rId27"/>
    <p:sldId id="388" r:id="rId28"/>
    <p:sldId id="356" r:id="rId29"/>
    <p:sldId id="357" r:id="rId30"/>
    <p:sldId id="358" r:id="rId31"/>
    <p:sldId id="359" r:id="rId32"/>
    <p:sldId id="366" r:id="rId33"/>
    <p:sldId id="385" r:id="rId34"/>
    <p:sldId id="360" r:id="rId35"/>
    <p:sldId id="368" r:id="rId36"/>
    <p:sldId id="361" r:id="rId37"/>
    <p:sldId id="362" r:id="rId38"/>
    <p:sldId id="377" r:id="rId39"/>
    <p:sldId id="369" r:id="rId40"/>
    <p:sldId id="363" r:id="rId41"/>
    <p:sldId id="374" r:id="rId42"/>
    <p:sldId id="373" r:id="rId43"/>
    <p:sldId id="375" r:id="rId44"/>
    <p:sldId id="376" r:id="rId45"/>
    <p:sldId id="372" r:id="rId46"/>
    <p:sldId id="383" r:id="rId47"/>
    <p:sldId id="365" r:id="rId48"/>
    <p:sldId id="378" r:id="rId49"/>
    <p:sldId id="379" r:id="rId50"/>
    <p:sldId id="380" r:id="rId51"/>
    <p:sldId id="382" r:id="rId52"/>
    <p:sldId id="384" r:id="rId53"/>
    <p:sldId id="351" r:id="rId54"/>
    <p:sldId id="328" r:id="rId55"/>
    <p:sldId id="367" r:id="rId56"/>
    <p:sldId id="329" r:id="rId5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DFDFD"/>
    <a:srgbClr val="001004"/>
    <a:srgbClr val="06080A"/>
    <a:srgbClr val="F3644B"/>
    <a:srgbClr val="FEFEFE"/>
    <a:srgbClr val="FCFCFC"/>
    <a:srgbClr val="FAFAFA"/>
    <a:srgbClr val="F8F8F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showGuides="1">
      <p:cViewPr varScale="1">
        <p:scale>
          <a:sx n="107" d="100"/>
          <a:sy n="107" d="100"/>
        </p:scale>
        <p:origin x="736" y="160"/>
      </p:cViewPr>
      <p:guideLst>
        <p:guide orient="horz" pos="2160"/>
        <p:guide pos="3840"/>
      </p:guideLst>
    </p:cSldViewPr>
  </p:slideViewPr>
  <p:notesTextViewPr>
    <p:cViewPr>
      <p:scale>
        <a:sx n="3" d="2"/>
        <a:sy n="3" d="2"/>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5803572-2981-4EE3-8222-0BF6052877F1}" type="datetimeFigureOut">
              <a:rPr lang="zh-CN" altLang="en-US" smtClean="0"/>
              <a:t>2018/8/3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FC1CCA4-A5B7-46B3-A961-85F248444BA5}" type="slidenum">
              <a:rPr lang="zh-CN" altLang="en-US" smtClean="0"/>
              <a:t>‹#›</a:t>
            </a:fld>
            <a:endParaRPr lang="zh-CN" altLang="en-US"/>
          </a:p>
        </p:txBody>
      </p:sp>
    </p:spTree>
    <p:extLst>
      <p:ext uri="{BB962C8B-B14F-4D97-AF65-F5344CB8AC3E}">
        <p14:creationId xmlns:p14="http://schemas.microsoft.com/office/powerpoint/2010/main" val="428109787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7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3698218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4_Big Image Placeholder">
    <p:spTree>
      <p:nvGrpSpPr>
        <p:cNvPr id="1" name=""/>
        <p:cNvGrpSpPr/>
        <p:nvPr/>
      </p:nvGrpSpPr>
      <p:grpSpPr>
        <a:xfrm>
          <a:off x="0" y="0"/>
          <a:ext cx="0" cy="0"/>
          <a:chOff x="0" y="0"/>
          <a:chExt cx="0" cy="0"/>
        </a:xfrm>
      </p:grpSpPr>
      <p:sp>
        <p:nvSpPr>
          <p:cNvPr id="11" name="Picture Placeholder 2"/>
          <p:cNvSpPr>
            <a:spLocks noGrp="1"/>
          </p:cNvSpPr>
          <p:nvPr>
            <p:ph type="pic" sz="quarter" idx="13"/>
          </p:nvPr>
        </p:nvSpPr>
        <p:spPr>
          <a:xfrm>
            <a:off x="874539"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2" name="Picture Placeholder 2"/>
          <p:cNvSpPr>
            <a:spLocks noGrp="1"/>
          </p:cNvSpPr>
          <p:nvPr>
            <p:ph type="pic" sz="quarter" idx="14"/>
          </p:nvPr>
        </p:nvSpPr>
        <p:spPr>
          <a:xfrm>
            <a:off x="4467876"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3" name="Picture Placeholder 2"/>
          <p:cNvSpPr>
            <a:spLocks noGrp="1"/>
          </p:cNvSpPr>
          <p:nvPr>
            <p:ph type="pic" sz="quarter" idx="15"/>
          </p:nvPr>
        </p:nvSpPr>
        <p:spPr>
          <a:xfrm>
            <a:off x="8059715" y="1524000"/>
            <a:ext cx="3356022" cy="4035778"/>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6887122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5_Big Image Placeholder">
    <p:spTree>
      <p:nvGrpSpPr>
        <p:cNvPr id="1" name=""/>
        <p:cNvGrpSpPr/>
        <p:nvPr/>
      </p:nvGrpSpPr>
      <p:grpSpPr>
        <a:xfrm>
          <a:off x="0" y="0"/>
          <a:ext cx="0" cy="0"/>
          <a:chOff x="0" y="0"/>
          <a:chExt cx="0" cy="0"/>
        </a:xfrm>
      </p:grpSpPr>
      <p:sp>
        <p:nvSpPr>
          <p:cNvPr id="13" name="Picture Placeholder 2"/>
          <p:cNvSpPr>
            <a:spLocks noGrp="1"/>
          </p:cNvSpPr>
          <p:nvPr>
            <p:ph type="pic" sz="quarter" idx="15"/>
          </p:nvPr>
        </p:nvSpPr>
        <p:spPr>
          <a:xfrm>
            <a:off x="770932"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9" name="Picture Placeholder 2"/>
          <p:cNvSpPr>
            <a:spLocks noGrp="1"/>
          </p:cNvSpPr>
          <p:nvPr>
            <p:ph type="pic" sz="quarter" idx="16"/>
          </p:nvPr>
        </p:nvSpPr>
        <p:spPr>
          <a:xfrm>
            <a:off x="3460511"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0" name="Picture Placeholder 2"/>
          <p:cNvSpPr>
            <a:spLocks noGrp="1"/>
          </p:cNvSpPr>
          <p:nvPr>
            <p:ph type="pic" sz="quarter" idx="17"/>
          </p:nvPr>
        </p:nvSpPr>
        <p:spPr>
          <a:xfrm>
            <a:off x="6152495"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
        <p:nvSpPr>
          <p:cNvPr id="14" name="Picture Placeholder 2"/>
          <p:cNvSpPr>
            <a:spLocks noGrp="1"/>
          </p:cNvSpPr>
          <p:nvPr>
            <p:ph type="pic" sz="quarter" idx="18"/>
          </p:nvPr>
        </p:nvSpPr>
        <p:spPr>
          <a:xfrm>
            <a:off x="8842074" y="1498600"/>
            <a:ext cx="2586934" cy="4292600"/>
          </a:xfrm>
          <a:prstGeom prst="rect">
            <a:avLst/>
          </a:prstGeom>
        </p:spPr>
        <p:txBody>
          <a:bodyPr rtlCol="0">
            <a:normAutofit/>
          </a:bodyPr>
          <a:lstStyle>
            <a:lvl1pPr marL="0" indent="0">
              <a:buNone/>
              <a:defRPr sz="1000">
                <a:latin typeface="Calibri Light" panose="020F0302020204030204"/>
                <a:cs typeface="Calibri Light" panose="020F0302020204030204"/>
              </a:defRPr>
            </a:lvl1pPr>
          </a:lstStyle>
          <a:p>
            <a:pPr lvl="0"/>
            <a:endParaRPr lang="en-US" noProof="0" dirty="0"/>
          </a:p>
        </p:txBody>
      </p:sp>
    </p:spTree>
    <p:extLst>
      <p:ext uri="{BB962C8B-B14F-4D97-AF65-F5344CB8AC3E}">
        <p14:creationId xmlns:p14="http://schemas.microsoft.com/office/powerpoint/2010/main" val="9502857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287352622"/>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031907840"/>
      </p:ext>
    </p:extLst>
  </p:cSld>
  <p:clrMap bg1="lt1" tx1="dk1" bg2="lt2" tx2="dk2" accent1="accent1" accent2="accent2" accent3="accent3" accent4="accent4" accent5="accent5" accent6="accent6" hlink="hlink" folHlink="folHlink"/>
  <p:sldLayoutIdLst>
    <p:sldLayoutId id="2147483660" r:id="rId1"/>
    <p:sldLayoutId id="2147483665" r:id="rId2"/>
    <p:sldLayoutId id="2147483666" r:id="rId3"/>
    <p:sldLayoutId id="2147483670" r:id="rId4"/>
  </p:sldLayoutIdLst>
  <p:hf hdr="0" ftr="0" dt="0"/>
  <p:txStyles>
    <p:titleStyle>
      <a:lvl1pPr algn="l" defTabSz="914083" rtl="0" eaLnBrk="1" latinLnBrk="0" hangingPunct="1">
        <a:lnSpc>
          <a:spcPct val="90000"/>
        </a:lnSpc>
        <a:spcBef>
          <a:spcPct val="0"/>
        </a:spcBef>
        <a:buNone/>
        <a:defRPr lang="en-US" sz="3000" kern="1200">
          <a:solidFill>
            <a:schemeClr val="tx1"/>
          </a:solidFill>
          <a:latin typeface="Lato" panose="020F0502020204030203" pitchFamily="34" charset="0"/>
          <a:ea typeface="+mj-ea"/>
          <a:cs typeface="+mj-cs"/>
        </a:defRPr>
      </a:lvl1pPr>
    </p:titleStyle>
    <p:bodyStyle>
      <a:lvl1pPr marL="228600" indent="-228600" algn="l" defTabSz="914083" rtl="0" eaLnBrk="1" latinLnBrk="0" hangingPunct="1">
        <a:lnSpc>
          <a:spcPct val="90000"/>
        </a:lnSpc>
        <a:spcBef>
          <a:spcPts val="1000"/>
        </a:spcBef>
        <a:buFont typeface="Arial" panose="020B0604020202020204" pitchFamily="34" charset="0"/>
        <a:buChar char="•"/>
        <a:defRPr lang="en-US" sz="2400" kern="1200" dirty="0" smtClean="0">
          <a:solidFill>
            <a:schemeClr val="tx1"/>
          </a:solidFill>
          <a:effectLst/>
          <a:latin typeface="Lato" panose="020F0502020204030203" pitchFamily="34" charset="0"/>
          <a:ea typeface="+mn-ea"/>
          <a:cs typeface="+mn-cs"/>
        </a:defRPr>
      </a:lvl1pPr>
      <a:lvl2pPr marL="685800" indent="-228600" algn="l" defTabSz="914083" rtl="0" eaLnBrk="1" latinLnBrk="0" hangingPunct="1">
        <a:lnSpc>
          <a:spcPct val="90000"/>
        </a:lnSpc>
        <a:spcBef>
          <a:spcPts val="500"/>
        </a:spcBef>
        <a:buFont typeface="Arial" panose="020B0604020202020204" pitchFamily="34" charset="0"/>
        <a:buChar char="•"/>
        <a:defRPr lang="en-US" sz="2000" kern="1200" dirty="0" smtClean="0">
          <a:solidFill>
            <a:schemeClr val="tx1"/>
          </a:solidFill>
          <a:effectLst/>
          <a:latin typeface="Lato" panose="020F0502020204030203" pitchFamily="34" charset="0"/>
          <a:ea typeface="+mn-ea"/>
          <a:cs typeface="+mn-cs"/>
        </a:defRPr>
      </a:lvl2pPr>
      <a:lvl3pPr marL="1142683" indent="-228600" algn="l" defTabSz="914083" rtl="0" eaLnBrk="1" latinLnBrk="0" hangingPunct="1">
        <a:lnSpc>
          <a:spcPct val="90000"/>
        </a:lnSpc>
        <a:spcBef>
          <a:spcPts val="500"/>
        </a:spcBef>
        <a:buFont typeface="Arial" panose="020B0604020202020204" pitchFamily="34" charset="0"/>
        <a:buChar char="•"/>
        <a:defRPr lang="en-US" sz="1800" kern="1200" dirty="0" smtClean="0">
          <a:solidFill>
            <a:schemeClr val="tx1"/>
          </a:solidFill>
          <a:effectLst/>
          <a:latin typeface="Lato" panose="020F0502020204030203" pitchFamily="34" charset="0"/>
          <a:ea typeface="+mn-ea"/>
          <a:cs typeface="+mn-cs"/>
        </a:defRPr>
      </a:lvl3pPr>
      <a:lvl4pPr marL="1599883" indent="-228600" algn="l" defTabSz="914083" rtl="0" eaLnBrk="1" latinLnBrk="0" hangingPunct="1">
        <a:lnSpc>
          <a:spcPct val="90000"/>
        </a:lnSpc>
        <a:spcBef>
          <a:spcPts val="500"/>
        </a:spcBef>
        <a:buFont typeface="Arial" panose="020B0604020202020204" pitchFamily="34" charset="0"/>
        <a:buChar char="•"/>
        <a:defRPr lang="en-US" sz="1600" kern="1200" dirty="0" smtClean="0">
          <a:solidFill>
            <a:schemeClr val="tx1"/>
          </a:solidFill>
          <a:effectLst/>
          <a:latin typeface="Lato" panose="020F0502020204030203" pitchFamily="34" charset="0"/>
          <a:ea typeface="+mn-ea"/>
          <a:cs typeface="+mn-cs"/>
        </a:defRPr>
      </a:lvl4pPr>
      <a:lvl5pPr marL="2057083" indent="-228600" algn="l" defTabSz="914083" rtl="0" eaLnBrk="1" latinLnBrk="0" hangingPunct="1">
        <a:lnSpc>
          <a:spcPct val="90000"/>
        </a:lnSpc>
        <a:spcBef>
          <a:spcPts val="500"/>
        </a:spcBef>
        <a:buFont typeface="Arial" panose="020B0604020202020204" pitchFamily="34" charset="0"/>
        <a:buChar char="•"/>
        <a:defRPr lang="en-US" sz="1600" kern="1200" dirty="0">
          <a:solidFill>
            <a:schemeClr val="tx1"/>
          </a:solidFill>
          <a:effectLst/>
          <a:latin typeface="Lato" panose="020F0502020204030203" pitchFamily="34" charset="0"/>
          <a:ea typeface="+mn-ea"/>
          <a:cs typeface="+mn-cs"/>
        </a:defRPr>
      </a:lvl5pPr>
      <a:lvl6pPr marL="25139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1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83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5565" indent="-228600" algn="l" defTabSz="914083"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083" rtl="0" eaLnBrk="1" latinLnBrk="0" hangingPunct="1">
        <a:defRPr sz="1800" kern="1200">
          <a:solidFill>
            <a:schemeClr val="tx1"/>
          </a:solidFill>
          <a:latin typeface="+mn-lt"/>
          <a:ea typeface="+mn-ea"/>
          <a:cs typeface="+mn-cs"/>
        </a:defRPr>
      </a:lvl1pPr>
      <a:lvl2pPr marL="457200" algn="l" defTabSz="914083" rtl="0" eaLnBrk="1" latinLnBrk="0" hangingPunct="1">
        <a:defRPr sz="1800" kern="1200">
          <a:solidFill>
            <a:schemeClr val="tx1"/>
          </a:solidFill>
          <a:latin typeface="+mn-lt"/>
          <a:ea typeface="+mn-ea"/>
          <a:cs typeface="+mn-cs"/>
        </a:defRPr>
      </a:lvl2pPr>
      <a:lvl3pPr marL="914083" algn="l" defTabSz="914083" rtl="0" eaLnBrk="1" latinLnBrk="0" hangingPunct="1">
        <a:defRPr sz="1800" kern="1200">
          <a:solidFill>
            <a:schemeClr val="tx1"/>
          </a:solidFill>
          <a:latin typeface="+mn-lt"/>
          <a:ea typeface="+mn-ea"/>
          <a:cs typeface="+mn-cs"/>
        </a:defRPr>
      </a:lvl3pPr>
      <a:lvl4pPr marL="1371283" algn="l" defTabSz="914083" rtl="0" eaLnBrk="1" latinLnBrk="0" hangingPunct="1">
        <a:defRPr sz="1800" kern="1200">
          <a:solidFill>
            <a:schemeClr val="tx1"/>
          </a:solidFill>
          <a:latin typeface="+mn-lt"/>
          <a:ea typeface="+mn-ea"/>
          <a:cs typeface="+mn-cs"/>
        </a:defRPr>
      </a:lvl4pPr>
      <a:lvl5pPr marL="1828483" algn="l" defTabSz="914083" rtl="0" eaLnBrk="1" latinLnBrk="0" hangingPunct="1">
        <a:defRPr sz="1800" kern="1200">
          <a:solidFill>
            <a:schemeClr val="tx1"/>
          </a:solidFill>
          <a:latin typeface="+mn-lt"/>
          <a:ea typeface="+mn-ea"/>
          <a:cs typeface="+mn-cs"/>
        </a:defRPr>
      </a:lvl5pPr>
      <a:lvl6pPr marL="2285683" algn="l" defTabSz="914083" rtl="0" eaLnBrk="1" latinLnBrk="0" hangingPunct="1">
        <a:defRPr sz="1800" kern="1200">
          <a:solidFill>
            <a:schemeClr val="tx1"/>
          </a:solidFill>
          <a:latin typeface="+mn-lt"/>
          <a:ea typeface="+mn-ea"/>
          <a:cs typeface="+mn-cs"/>
        </a:defRPr>
      </a:lvl6pPr>
      <a:lvl7pPr marL="2742565" algn="l" defTabSz="914083" rtl="0" eaLnBrk="1" latinLnBrk="0" hangingPunct="1">
        <a:defRPr sz="1800" kern="1200">
          <a:solidFill>
            <a:schemeClr val="tx1"/>
          </a:solidFill>
          <a:latin typeface="+mn-lt"/>
          <a:ea typeface="+mn-ea"/>
          <a:cs typeface="+mn-cs"/>
        </a:defRPr>
      </a:lvl7pPr>
      <a:lvl8pPr marL="3199765" algn="l" defTabSz="914083" rtl="0" eaLnBrk="1" latinLnBrk="0" hangingPunct="1">
        <a:defRPr sz="1800" kern="1200">
          <a:solidFill>
            <a:schemeClr val="tx1"/>
          </a:solidFill>
          <a:latin typeface="+mn-lt"/>
          <a:ea typeface="+mn-ea"/>
          <a:cs typeface="+mn-cs"/>
        </a:defRPr>
      </a:lvl8pPr>
      <a:lvl9pPr marL="3656965" algn="l" defTabSz="914083"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28.png"/><Relationship Id="rId11" Type="http://schemas.openxmlformats.org/officeDocument/2006/relationships/image" Target="../media/image33.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jpg"/><Relationship Id="rId9"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6.tiff"/><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26.jpg"/></Relationships>
</file>

<file path=ppt/slides/_rels/slide2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png"/><Relationship Id="rId1" Type="http://schemas.openxmlformats.org/officeDocument/2006/relationships/slideLayout" Target="../slideLayouts/slideLayout4.xml"/><Relationship Id="rId5" Type="http://schemas.openxmlformats.org/officeDocument/2006/relationships/image" Target="../media/image54.png"/><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png"/><Relationship Id="rId1" Type="http://schemas.openxmlformats.org/officeDocument/2006/relationships/slideLayout" Target="../slideLayouts/slideLayout4.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7.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58.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image" Target="../media/image59.jp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60.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5.png"/><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0" name="TextBox 50"/>
          <p:cNvSpPr txBox="1"/>
          <p:nvPr/>
        </p:nvSpPr>
        <p:spPr>
          <a:xfrm>
            <a:off x="1013989" y="923369"/>
            <a:ext cx="5161091" cy="707886"/>
          </a:xfrm>
          <a:prstGeom prst="rect">
            <a:avLst/>
          </a:prstGeom>
          <a:noFill/>
        </p:spPr>
        <p:txBody>
          <a:bodyPr wrap="square" rtlCol="0">
            <a:spAutoFit/>
          </a:bodyPr>
          <a:lstStyle/>
          <a:p>
            <a:r>
              <a:rPr lang="en-US" altLang="zh-CN" sz="4000" b="1" dirty="0" err="1">
                <a:solidFill>
                  <a:srgbClr val="FF0000"/>
                </a:solidFill>
                <a:latin typeface="仿宋" panose="02010609060101010101" pitchFamily="49" charset="-122"/>
                <a:ea typeface="仿宋" panose="02010609060101010101" pitchFamily="49" charset="-122"/>
                <a:cs typeface="+mn-ea"/>
                <a:sym typeface="+mn-lt"/>
              </a:rPr>
              <a:t>Microservices</a:t>
            </a:r>
            <a:endParaRPr lang="en-US" sz="40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2"/>
          <a:stretch>
            <a:fillRect/>
          </a:stretch>
        </p:blipFill>
        <p:spPr>
          <a:xfrm>
            <a:off x="1013989" y="2070953"/>
            <a:ext cx="6613622" cy="2611314"/>
          </a:xfrm>
          <a:prstGeom prst="rect">
            <a:avLst/>
          </a:prstGeom>
        </p:spPr>
      </p:pic>
      <p:pic>
        <p:nvPicPr>
          <p:cNvPr id="3" name="图片 2"/>
          <p:cNvPicPr>
            <a:picLocks noChangeAspect="1"/>
          </p:cNvPicPr>
          <p:nvPr/>
        </p:nvPicPr>
        <p:blipFill>
          <a:blip r:embed="rId3"/>
          <a:stretch>
            <a:fillRect/>
          </a:stretch>
        </p:blipFill>
        <p:spPr>
          <a:xfrm>
            <a:off x="7627611" y="351114"/>
            <a:ext cx="1867051" cy="1999231"/>
          </a:xfrm>
          <a:prstGeom prst="rect">
            <a:avLst/>
          </a:prstGeom>
        </p:spPr>
      </p:pic>
      <p:pic>
        <p:nvPicPr>
          <p:cNvPr id="4" name="图片 3"/>
          <p:cNvPicPr>
            <a:picLocks noChangeAspect="1"/>
          </p:cNvPicPr>
          <p:nvPr/>
        </p:nvPicPr>
        <p:blipFill>
          <a:blip r:embed="rId4"/>
          <a:stretch>
            <a:fillRect/>
          </a:stretch>
        </p:blipFill>
        <p:spPr>
          <a:xfrm>
            <a:off x="9494662" y="2759336"/>
            <a:ext cx="2032553" cy="1999231"/>
          </a:xfrm>
          <a:prstGeom prst="rect">
            <a:avLst/>
          </a:prstGeom>
        </p:spPr>
      </p:pic>
      <p:sp>
        <p:nvSpPr>
          <p:cNvPr id="12" name="TextBox 100"/>
          <p:cNvSpPr txBox="1"/>
          <p:nvPr/>
        </p:nvSpPr>
        <p:spPr>
          <a:xfrm>
            <a:off x="7732453" y="2194734"/>
            <a:ext cx="1494756"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James Lewis</a:t>
            </a:r>
          </a:p>
        </p:txBody>
      </p:sp>
      <p:sp>
        <p:nvSpPr>
          <p:cNvPr id="13" name="TextBox 100"/>
          <p:cNvSpPr txBox="1"/>
          <p:nvPr/>
        </p:nvSpPr>
        <p:spPr>
          <a:xfrm>
            <a:off x="9494662" y="4573898"/>
            <a:ext cx="198094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Martin Fowler</a:t>
            </a:r>
          </a:p>
        </p:txBody>
      </p:sp>
      <p:sp>
        <p:nvSpPr>
          <p:cNvPr id="14" name="TextBox 100"/>
          <p:cNvSpPr txBox="1"/>
          <p:nvPr/>
        </p:nvSpPr>
        <p:spPr>
          <a:xfrm>
            <a:off x="5963492" y="4682267"/>
            <a:ext cx="1768961" cy="369338"/>
          </a:xfrm>
          <a:prstGeom prst="rect">
            <a:avLst/>
          </a:prstGeom>
          <a:noFill/>
        </p:spPr>
        <p:txBody>
          <a:bodyPr wrap="square" lIns="91445" tIns="45723" rIns="91445" bIns="45723" rtlCol="0">
            <a:spAutoFit/>
          </a:bodyPr>
          <a:lstStyle/>
          <a:p>
            <a:pPr defTabSz="914083"/>
            <a:r>
              <a:rPr lang="id-ID" b="1" dirty="0">
                <a:solidFill>
                  <a:srgbClr val="7030A0"/>
                </a:solidFill>
                <a:latin typeface="仿宋" panose="02010609060101010101" pitchFamily="49" charset="-122"/>
                <a:ea typeface="仿宋" panose="02010609060101010101" pitchFamily="49" charset="-122"/>
                <a:cs typeface="+mn-ea"/>
                <a:sym typeface="+mn-lt"/>
              </a:rPr>
              <a:t>25 March 2014</a:t>
            </a:r>
          </a:p>
        </p:txBody>
      </p:sp>
      <p:sp>
        <p:nvSpPr>
          <p:cNvPr id="15" name="TextBox 100"/>
          <p:cNvSpPr txBox="1"/>
          <p:nvPr/>
        </p:nvSpPr>
        <p:spPr>
          <a:xfrm>
            <a:off x="5477347" y="5999559"/>
            <a:ext cx="6409853"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p:txBody>
      </p:sp>
      <p:pic>
        <p:nvPicPr>
          <p:cNvPr id="5" name="图片 4"/>
          <p:cNvPicPr>
            <a:picLocks noChangeAspect="1"/>
          </p:cNvPicPr>
          <p:nvPr/>
        </p:nvPicPr>
        <p:blipFill>
          <a:blip r:embed="rId5"/>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29092958"/>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00013" y="1201439"/>
            <a:ext cx="5311891" cy="5422691"/>
          </a:xfrm>
          <a:prstGeom prst="rect">
            <a:avLst/>
          </a:prstGeom>
        </p:spPr>
      </p:pic>
    </p:spTree>
    <p:extLst>
      <p:ext uri="{BB962C8B-B14F-4D97-AF65-F5344CB8AC3E}">
        <p14:creationId xmlns:p14="http://schemas.microsoft.com/office/powerpoint/2010/main" val="819329968"/>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每个微服务可由不同团队独立开发，互不影响，加快推出市场的速度。</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130108"/>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每个服务都比较简单，只关注于一个业务功能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
        <p:nvSpPr>
          <p:cNvPr id="8" name="TextBox 50"/>
          <p:cNvSpPr txBox="1"/>
          <p:nvPr/>
        </p:nvSpPr>
        <p:spPr>
          <a:xfrm>
            <a:off x="4888872" y="1790017"/>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微服务架构方式是松耦合的，可以提供更高的灵活性</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4888872" y="2603221"/>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微服务可通过最佳及最合适的不同的编程语言与工具进行开发，能够做到有的放矢地解决针对性问题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568756"/>
            <a:ext cx="11121117"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微服务架构是持续交付</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(CD)</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的巨大推动力，允许在频繁发布不同服务的同时保持系统其他部分的可用性和稳定性。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775134" y="5535548"/>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可用性高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775134" y="6184393"/>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独立按需扩展</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599172720"/>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888872" y="3729117"/>
            <a:ext cx="365394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分布式系统的复杂性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运维开销及成本增加</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4888871" y="5088985"/>
            <a:ext cx="35905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可测性的挑战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4888872" y="1790829"/>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必须有坚实的</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DevOps</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开发运维一体化技能</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3" name="TextBox 50"/>
          <p:cNvSpPr txBox="1"/>
          <p:nvPr/>
        </p:nvSpPr>
        <p:spPr>
          <a:xfrm>
            <a:off x="4888872" y="2433910"/>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隐式接口及接口匹配问题</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4" name="TextBox 50"/>
          <p:cNvSpPr txBox="1"/>
          <p:nvPr/>
        </p:nvSpPr>
        <p:spPr>
          <a:xfrm>
            <a:off x="4888872" y="3049183"/>
            <a:ext cx="68625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代码重复</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5" name="TextBox 50"/>
          <p:cNvSpPr txBox="1"/>
          <p:nvPr/>
        </p:nvSpPr>
        <p:spPr>
          <a:xfrm>
            <a:off x="4888872" y="4409051"/>
            <a:ext cx="3590573"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异步机制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78725691"/>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Choice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34846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在合适的项目，合适的团队，采用微服务架构收益会大于成本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775136" y="1940304"/>
            <a:ext cx="11256920"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微服务架构有很多吸引人的地方，但拥抱它之前，也需要认清它所带来的挑战</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8" name="TextBox 50"/>
          <p:cNvSpPr txBox="1"/>
          <p:nvPr/>
        </p:nvSpPr>
        <p:spPr>
          <a:xfrm>
            <a:off x="775136" y="2532144"/>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需要避免为了“微服务”而“微服务”</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9" name="TextBox 50"/>
          <p:cNvSpPr txBox="1"/>
          <p:nvPr/>
        </p:nvSpPr>
        <p:spPr>
          <a:xfrm>
            <a:off x="775136" y="3123984"/>
            <a:ext cx="10912888"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微服务架构引入策略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对传统企业而言，开始时可以考虑引入部分合适的微服务架构原则对已有系统进行改造或新建微服务应用，逐步探索及积累微服务架构经验，而非全盘实施微服务架构</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0" name="TextBox 50"/>
          <p:cNvSpPr txBox="1"/>
          <p:nvPr/>
        </p:nvSpPr>
        <p:spPr>
          <a:xfrm>
            <a:off x="775136" y="4471137"/>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服务间通信成本</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775136" y="5085969"/>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数据一致性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2" name="TextBox 50"/>
          <p:cNvSpPr txBox="1"/>
          <p:nvPr/>
        </p:nvSpPr>
        <p:spPr>
          <a:xfrm>
            <a:off x="775136" y="5696625"/>
            <a:ext cx="10912888"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性能监控</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2658351"/>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Related patterns?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14198"/>
            <a:ext cx="8961946" cy="5760685"/>
          </a:xfrm>
          <a:prstGeom prst="rect">
            <a:avLst/>
          </a:prstGeom>
        </p:spPr>
      </p:pic>
    </p:spTree>
    <p:extLst>
      <p:ext uri="{BB962C8B-B14F-4D97-AF65-F5344CB8AC3E}">
        <p14:creationId xmlns:p14="http://schemas.microsoft.com/office/powerpoint/2010/main" val="283102326"/>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Oval 45"/>
          <p:cNvSpPr/>
          <p:nvPr/>
        </p:nvSpPr>
        <p:spPr>
          <a:xfrm>
            <a:off x="983913" y="3386526"/>
            <a:ext cx="693905" cy="69408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8" name="Oval 48"/>
          <p:cNvSpPr/>
          <p:nvPr/>
        </p:nvSpPr>
        <p:spPr>
          <a:xfrm>
            <a:off x="983913" y="4692868"/>
            <a:ext cx="693905" cy="69408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9" name="Oval 57"/>
          <p:cNvSpPr/>
          <p:nvPr/>
        </p:nvSpPr>
        <p:spPr>
          <a:xfrm>
            <a:off x="6378998" y="2101500"/>
            <a:ext cx="693905" cy="69408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0" name="Freeform 6"/>
          <p:cNvSpPr>
            <a:spLocks noChangeArrowheads="1"/>
          </p:cNvSpPr>
          <p:nvPr/>
        </p:nvSpPr>
        <p:spPr bwMode="auto">
          <a:xfrm>
            <a:off x="1136088" y="4879782"/>
            <a:ext cx="354395" cy="347513"/>
          </a:xfrm>
          <a:custGeom>
            <a:avLst/>
            <a:gdLst>
              <a:gd name="T0" fmla="*/ 425 w 444"/>
              <a:gd name="T1" fmla="*/ 17 h 435"/>
              <a:gd name="T2" fmla="*/ 425 w 444"/>
              <a:gd name="T3" fmla="*/ 17 h 435"/>
              <a:gd name="T4" fmla="*/ 345 w 444"/>
              <a:gd name="T5" fmla="*/ 35 h 435"/>
              <a:gd name="T6" fmla="*/ 0 w 444"/>
              <a:gd name="T7" fmla="*/ 222 h 435"/>
              <a:gd name="T8" fmla="*/ 195 w 444"/>
              <a:gd name="T9" fmla="*/ 248 h 435"/>
              <a:gd name="T10" fmla="*/ 221 w 444"/>
              <a:gd name="T11" fmla="*/ 434 h 435"/>
              <a:gd name="T12" fmla="*/ 399 w 444"/>
              <a:gd name="T13" fmla="*/ 89 h 435"/>
              <a:gd name="T14" fmla="*/ 425 w 444"/>
              <a:gd name="T15" fmla="*/ 17 h 435"/>
              <a:gd name="T16" fmla="*/ 381 w 444"/>
              <a:gd name="T17" fmla="*/ 62 h 435"/>
              <a:gd name="T18" fmla="*/ 381 w 444"/>
              <a:gd name="T19" fmla="*/ 62 h 435"/>
              <a:gd name="T20" fmla="*/ 239 w 444"/>
              <a:gd name="T21" fmla="*/ 319 h 435"/>
              <a:gd name="T22" fmla="*/ 230 w 444"/>
              <a:gd name="T23" fmla="*/ 204 h 435"/>
              <a:gd name="T24" fmla="*/ 381 w 444"/>
              <a:gd name="T25" fmla="*/ 62 h 4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44" h="435">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 name="Oval 60"/>
          <p:cNvSpPr/>
          <p:nvPr/>
        </p:nvSpPr>
        <p:spPr>
          <a:xfrm>
            <a:off x="6396135" y="3409136"/>
            <a:ext cx="693905" cy="694085"/>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2" name="Oval 63"/>
          <p:cNvSpPr/>
          <p:nvPr/>
        </p:nvSpPr>
        <p:spPr>
          <a:xfrm>
            <a:off x="6396134" y="4715478"/>
            <a:ext cx="693905" cy="694085"/>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3" name="Freeform 104"/>
          <p:cNvSpPr>
            <a:spLocks noChangeArrowheads="1"/>
          </p:cNvSpPr>
          <p:nvPr/>
        </p:nvSpPr>
        <p:spPr bwMode="auto">
          <a:xfrm>
            <a:off x="1164361"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4" name="Freeform 25"/>
          <p:cNvSpPr>
            <a:spLocks noChangeArrowheads="1"/>
          </p:cNvSpPr>
          <p:nvPr/>
        </p:nvSpPr>
        <p:spPr bwMode="auto">
          <a:xfrm>
            <a:off x="1159000" y="3540524"/>
            <a:ext cx="366813" cy="310588"/>
          </a:xfrm>
          <a:custGeom>
            <a:avLst/>
            <a:gdLst>
              <a:gd name="T0" fmla="*/ 21 w 602"/>
              <a:gd name="T1" fmla="*/ 509 h 510"/>
              <a:gd name="T2" fmla="*/ 21 w 602"/>
              <a:gd name="T3" fmla="*/ 509 h 510"/>
              <a:gd name="T4" fmla="*/ 580 w 602"/>
              <a:gd name="T5" fmla="*/ 509 h 510"/>
              <a:gd name="T6" fmla="*/ 601 w 602"/>
              <a:gd name="T7" fmla="*/ 488 h 510"/>
              <a:gd name="T8" fmla="*/ 601 w 602"/>
              <a:gd name="T9" fmla="*/ 481 h 510"/>
              <a:gd name="T10" fmla="*/ 580 w 602"/>
              <a:gd name="T11" fmla="*/ 452 h 510"/>
              <a:gd name="T12" fmla="*/ 21 w 602"/>
              <a:gd name="T13" fmla="*/ 452 h 510"/>
              <a:gd name="T14" fmla="*/ 0 w 602"/>
              <a:gd name="T15" fmla="*/ 481 h 510"/>
              <a:gd name="T16" fmla="*/ 0 w 602"/>
              <a:gd name="T17" fmla="*/ 488 h 510"/>
              <a:gd name="T18" fmla="*/ 21 w 602"/>
              <a:gd name="T19" fmla="*/ 509 h 510"/>
              <a:gd name="T20" fmla="*/ 113 w 602"/>
              <a:gd name="T21" fmla="*/ 424 h 510"/>
              <a:gd name="T22" fmla="*/ 113 w 602"/>
              <a:gd name="T23" fmla="*/ 424 h 510"/>
              <a:gd name="T24" fmla="*/ 170 w 602"/>
              <a:gd name="T25" fmla="*/ 424 h 510"/>
              <a:gd name="T26" fmla="*/ 198 w 602"/>
              <a:gd name="T27" fmla="*/ 396 h 510"/>
              <a:gd name="T28" fmla="*/ 198 w 602"/>
              <a:gd name="T29" fmla="*/ 28 h 510"/>
              <a:gd name="T30" fmla="*/ 170 w 602"/>
              <a:gd name="T31" fmla="*/ 0 h 510"/>
              <a:gd name="T32" fmla="*/ 113 w 602"/>
              <a:gd name="T33" fmla="*/ 0 h 510"/>
              <a:gd name="T34" fmla="*/ 85 w 602"/>
              <a:gd name="T35" fmla="*/ 28 h 510"/>
              <a:gd name="T36" fmla="*/ 85 w 602"/>
              <a:gd name="T37" fmla="*/ 396 h 510"/>
              <a:gd name="T38" fmla="*/ 113 w 602"/>
              <a:gd name="T39" fmla="*/ 424 h 510"/>
              <a:gd name="T40" fmla="*/ 269 w 602"/>
              <a:gd name="T41" fmla="*/ 424 h 510"/>
              <a:gd name="T42" fmla="*/ 269 w 602"/>
              <a:gd name="T43" fmla="*/ 424 h 510"/>
              <a:gd name="T44" fmla="*/ 325 w 602"/>
              <a:gd name="T45" fmla="*/ 424 h 510"/>
              <a:gd name="T46" fmla="*/ 353 w 602"/>
              <a:gd name="T47" fmla="*/ 396 h 510"/>
              <a:gd name="T48" fmla="*/ 353 w 602"/>
              <a:gd name="T49" fmla="*/ 163 h 510"/>
              <a:gd name="T50" fmla="*/ 325 w 602"/>
              <a:gd name="T51" fmla="*/ 134 h 510"/>
              <a:gd name="T52" fmla="*/ 269 w 602"/>
              <a:gd name="T53" fmla="*/ 134 h 510"/>
              <a:gd name="T54" fmla="*/ 240 w 602"/>
              <a:gd name="T55" fmla="*/ 163 h 510"/>
              <a:gd name="T56" fmla="*/ 240 w 602"/>
              <a:gd name="T57" fmla="*/ 396 h 510"/>
              <a:gd name="T58" fmla="*/ 269 w 602"/>
              <a:gd name="T59" fmla="*/ 424 h 510"/>
              <a:gd name="T60" fmla="*/ 431 w 602"/>
              <a:gd name="T61" fmla="*/ 424 h 510"/>
              <a:gd name="T62" fmla="*/ 431 w 602"/>
              <a:gd name="T63" fmla="*/ 424 h 510"/>
              <a:gd name="T64" fmla="*/ 488 w 602"/>
              <a:gd name="T65" fmla="*/ 424 h 510"/>
              <a:gd name="T66" fmla="*/ 516 w 602"/>
              <a:gd name="T67" fmla="*/ 396 h 510"/>
              <a:gd name="T68" fmla="*/ 516 w 602"/>
              <a:gd name="T69" fmla="*/ 297 h 510"/>
              <a:gd name="T70" fmla="*/ 488 w 602"/>
              <a:gd name="T71" fmla="*/ 269 h 510"/>
              <a:gd name="T72" fmla="*/ 431 w 602"/>
              <a:gd name="T73" fmla="*/ 269 h 510"/>
              <a:gd name="T74" fmla="*/ 403 w 602"/>
              <a:gd name="T75" fmla="*/ 297 h 510"/>
              <a:gd name="T76" fmla="*/ 403 w 602"/>
              <a:gd name="T77" fmla="*/ 396 h 510"/>
              <a:gd name="T78" fmla="*/ 431 w 602"/>
              <a:gd name="T79" fmla="*/ 424 h 5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02" h="51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5" name="Freeform 139"/>
          <p:cNvSpPr>
            <a:spLocks noChangeArrowheads="1"/>
          </p:cNvSpPr>
          <p:nvPr/>
        </p:nvSpPr>
        <p:spPr bwMode="auto">
          <a:xfrm>
            <a:off x="6580246"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6" name="Freeform 100"/>
          <p:cNvSpPr>
            <a:spLocks noChangeArrowheads="1"/>
          </p:cNvSpPr>
          <p:nvPr/>
        </p:nvSpPr>
        <p:spPr bwMode="auto">
          <a:xfrm>
            <a:off x="6568449" y="3555982"/>
            <a:ext cx="359367" cy="309162"/>
          </a:xfrm>
          <a:custGeom>
            <a:avLst/>
            <a:gdLst>
              <a:gd name="T0" fmla="*/ 572 w 601"/>
              <a:gd name="T1" fmla="*/ 516 h 517"/>
              <a:gd name="T2" fmla="*/ 0 w 601"/>
              <a:gd name="T3" fmla="*/ 487 h 517"/>
              <a:gd name="T4" fmla="*/ 0 w 601"/>
              <a:gd name="T5" fmla="*/ 311 h 517"/>
              <a:gd name="T6" fmla="*/ 78 w 601"/>
              <a:gd name="T7" fmla="*/ 99 h 517"/>
              <a:gd name="T8" fmla="*/ 99 w 601"/>
              <a:gd name="T9" fmla="*/ 85 h 517"/>
              <a:gd name="T10" fmla="*/ 148 w 601"/>
              <a:gd name="T11" fmla="*/ 85 h 517"/>
              <a:gd name="T12" fmla="*/ 240 w 601"/>
              <a:gd name="T13" fmla="*/ 99 h 517"/>
              <a:gd name="T14" fmla="*/ 148 w 601"/>
              <a:gd name="T15" fmla="*/ 141 h 517"/>
              <a:gd name="T16" fmla="*/ 120 w 601"/>
              <a:gd name="T17" fmla="*/ 141 h 517"/>
              <a:gd name="T18" fmla="*/ 127 w 601"/>
              <a:gd name="T19" fmla="*/ 282 h 517"/>
              <a:gd name="T20" fmla="*/ 155 w 601"/>
              <a:gd name="T21" fmla="*/ 282 h 517"/>
              <a:gd name="T22" fmla="*/ 183 w 601"/>
              <a:gd name="T23" fmla="*/ 339 h 517"/>
              <a:gd name="T24" fmla="*/ 410 w 601"/>
              <a:gd name="T25" fmla="*/ 311 h 517"/>
              <a:gd name="T26" fmla="*/ 466 w 601"/>
              <a:gd name="T27" fmla="*/ 282 h 517"/>
              <a:gd name="T28" fmla="*/ 530 w 601"/>
              <a:gd name="T29" fmla="*/ 282 h 517"/>
              <a:gd name="T30" fmla="*/ 452 w 601"/>
              <a:gd name="T31" fmla="*/ 141 h 517"/>
              <a:gd name="T32" fmla="*/ 353 w 601"/>
              <a:gd name="T33" fmla="*/ 141 h 517"/>
              <a:gd name="T34" fmla="*/ 353 w 601"/>
              <a:gd name="T35" fmla="*/ 85 h 517"/>
              <a:gd name="T36" fmla="*/ 452 w 601"/>
              <a:gd name="T37" fmla="*/ 85 h 517"/>
              <a:gd name="T38" fmla="*/ 494 w 601"/>
              <a:gd name="T39" fmla="*/ 85 h 517"/>
              <a:gd name="T40" fmla="*/ 600 w 601"/>
              <a:gd name="T41" fmla="*/ 296 h 517"/>
              <a:gd name="T42" fmla="*/ 600 w 601"/>
              <a:gd name="T43" fmla="*/ 311 h 517"/>
              <a:gd name="T44" fmla="*/ 600 w 601"/>
              <a:gd name="T45" fmla="*/ 487 h 517"/>
              <a:gd name="T46" fmla="*/ 396 w 601"/>
              <a:gd name="T47" fmla="*/ 205 h 517"/>
              <a:gd name="T48" fmla="*/ 381 w 601"/>
              <a:gd name="T49" fmla="*/ 226 h 517"/>
              <a:gd name="T50" fmla="*/ 297 w 601"/>
              <a:gd name="T51" fmla="*/ 296 h 517"/>
              <a:gd name="T52" fmla="*/ 212 w 601"/>
              <a:gd name="T53" fmla="*/ 226 h 517"/>
              <a:gd name="T54" fmla="*/ 233 w 601"/>
              <a:gd name="T55" fmla="*/ 176 h 517"/>
              <a:gd name="T56" fmla="*/ 268 w 601"/>
              <a:gd name="T57" fmla="*/ 205 h 517"/>
              <a:gd name="T58" fmla="*/ 268 w 601"/>
              <a:gd name="T59" fmla="*/ 70 h 517"/>
              <a:gd name="T60" fmla="*/ 297 w 601"/>
              <a:gd name="T61" fmla="*/ 0 h 517"/>
              <a:gd name="T62" fmla="*/ 325 w 601"/>
              <a:gd name="T63" fmla="*/ 85 h 517"/>
              <a:gd name="T64" fmla="*/ 325 w 601"/>
              <a:gd name="T65" fmla="*/ 205 h 517"/>
              <a:gd name="T66" fmla="*/ 367 w 601"/>
              <a:gd name="T67" fmla="*/ 176 h 5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01" h="517">
                <a:moveTo>
                  <a:pt x="572" y="516"/>
                </a:moveTo>
                <a:lnTo>
                  <a:pt x="572" y="516"/>
                </a:lnTo>
                <a:cubicBezTo>
                  <a:pt x="28" y="516"/>
                  <a:pt x="28" y="516"/>
                  <a:pt x="28" y="516"/>
                </a:cubicBezTo>
                <a:cubicBezTo>
                  <a:pt x="7" y="516"/>
                  <a:pt x="0" y="502"/>
                  <a:pt x="0" y="487"/>
                </a:cubicBezTo>
                <a:cubicBezTo>
                  <a:pt x="0" y="311"/>
                  <a:pt x="0" y="311"/>
                  <a:pt x="0" y="311"/>
                </a:cubicBezTo>
                <a:lnTo>
                  <a:pt x="0" y="311"/>
                </a:lnTo>
                <a:cubicBezTo>
                  <a:pt x="0" y="304"/>
                  <a:pt x="0" y="304"/>
                  <a:pt x="0" y="296"/>
                </a:cubicBezTo>
                <a:cubicBezTo>
                  <a:pt x="78" y="99"/>
                  <a:pt x="78" y="99"/>
                  <a:pt x="78" y="99"/>
                </a:cubicBezTo>
                <a:cubicBezTo>
                  <a:pt x="78" y="92"/>
                  <a:pt x="92" y="85"/>
                  <a:pt x="99" y="85"/>
                </a:cubicBezTo>
                <a:lnTo>
                  <a:pt x="99" y="85"/>
                </a:lnTo>
                <a:cubicBezTo>
                  <a:pt x="148" y="85"/>
                  <a:pt x="148" y="85"/>
                  <a:pt x="148" y="85"/>
                </a:cubicBezTo>
                <a:lnTo>
                  <a:pt x="148" y="85"/>
                </a:lnTo>
                <a:cubicBezTo>
                  <a:pt x="240" y="85"/>
                  <a:pt x="240" y="85"/>
                  <a:pt x="240" y="85"/>
                </a:cubicBezTo>
                <a:cubicBezTo>
                  <a:pt x="240" y="99"/>
                  <a:pt x="240" y="99"/>
                  <a:pt x="240" y="99"/>
                </a:cubicBezTo>
                <a:cubicBezTo>
                  <a:pt x="240" y="141"/>
                  <a:pt x="240" y="141"/>
                  <a:pt x="240" y="141"/>
                </a:cubicBezTo>
                <a:cubicBezTo>
                  <a:pt x="148" y="141"/>
                  <a:pt x="148" y="141"/>
                  <a:pt x="148" y="141"/>
                </a:cubicBezTo>
                <a:lnTo>
                  <a:pt x="148" y="141"/>
                </a:lnTo>
                <a:cubicBezTo>
                  <a:pt x="120" y="141"/>
                  <a:pt x="120" y="141"/>
                  <a:pt x="120" y="141"/>
                </a:cubicBezTo>
                <a:cubicBezTo>
                  <a:pt x="63" y="282"/>
                  <a:pt x="63" y="282"/>
                  <a:pt x="63" y="282"/>
                </a:cubicBezTo>
                <a:cubicBezTo>
                  <a:pt x="127" y="282"/>
                  <a:pt x="127" y="282"/>
                  <a:pt x="127" y="282"/>
                </a:cubicBezTo>
                <a:lnTo>
                  <a:pt x="127" y="282"/>
                </a:ln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lnTo>
                  <a:pt x="466" y="282"/>
                </a:lnTo>
                <a:cubicBezTo>
                  <a:pt x="530" y="282"/>
                  <a:pt x="530" y="282"/>
                  <a:pt x="530" y="282"/>
                </a:cubicBezTo>
                <a:cubicBezTo>
                  <a:pt x="480" y="141"/>
                  <a:pt x="480" y="141"/>
                  <a:pt x="480" y="141"/>
                </a:cubicBezTo>
                <a:cubicBezTo>
                  <a:pt x="452" y="141"/>
                  <a:pt x="452" y="141"/>
                  <a:pt x="452" y="141"/>
                </a:cubicBezTo>
                <a:lnTo>
                  <a:pt x="452" y="141"/>
                </a:lnTo>
                <a:cubicBezTo>
                  <a:pt x="353" y="141"/>
                  <a:pt x="353" y="141"/>
                  <a:pt x="353" y="141"/>
                </a:cubicBezTo>
                <a:cubicBezTo>
                  <a:pt x="353" y="99"/>
                  <a:pt x="353" y="99"/>
                  <a:pt x="353" y="99"/>
                </a:cubicBezTo>
                <a:cubicBezTo>
                  <a:pt x="353" y="85"/>
                  <a:pt x="353" y="85"/>
                  <a:pt x="353" y="85"/>
                </a:cubicBezTo>
                <a:cubicBezTo>
                  <a:pt x="452" y="85"/>
                  <a:pt x="452" y="85"/>
                  <a:pt x="452" y="85"/>
                </a:cubicBezTo>
                <a:lnTo>
                  <a:pt x="452" y="85"/>
                </a:lnTo>
                <a:cubicBezTo>
                  <a:pt x="494" y="85"/>
                  <a:pt x="494" y="85"/>
                  <a:pt x="494" y="85"/>
                </a:cubicBezTo>
                <a:lnTo>
                  <a:pt x="494" y="85"/>
                </a:lnTo>
                <a:cubicBezTo>
                  <a:pt x="509" y="85"/>
                  <a:pt x="523" y="92"/>
                  <a:pt x="523" y="99"/>
                </a:cubicBezTo>
                <a:cubicBezTo>
                  <a:pt x="600" y="296"/>
                  <a:pt x="600" y="296"/>
                  <a:pt x="600" y="296"/>
                </a:cubicBezTo>
                <a:cubicBezTo>
                  <a:pt x="600" y="304"/>
                  <a:pt x="600" y="304"/>
                  <a:pt x="600" y="311"/>
                </a:cubicBezTo>
                <a:lnTo>
                  <a:pt x="600" y="311"/>
                </a:lnTo>
                <a:lnTo>
                  <a:pt x="600" y="311"/>
                </a:ln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7" name="Freeform 98"/>
          <p:cNvSpPr>
            <a:spLocks noChangeArrowheads="1"/>
          </p:cNvSpPr>
          <p:nvPr/>
        </p:nvSpPr>
        <p:spPr bwMode="auto">
          <a:xfrm>
            <a:off x="6612353"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8" name="Oval 42"/>
          <p:cNvSpPr/>
          <p:nvPr/>
        </p:nvSpPr>
        <p:spPr>
          <a:xfrm>
            <a:off x="966776" y="2078890"/>
            <a:ext cx="693905" cy="69408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91445" tIns="45723" rIns="91445" bIns="45723" rtlCol="0" anchor="ctr"/>
          <a:lstStyle/>
          <a:p>
            <a:pPr algn="ctr" defTabSz="914083"/>
            <a:endParaRPr lang="id-ID" dirty="0">
              <a:solidFill>
                <a:prstClr val="white"/>
              </a:solidFill>
              <a:cs typeface="+mn-ea"/>
              <a:sym typeface="+mn-lt"/>
            </a:endParaRPr>
          </a:p>
        </p:txBody>
      </p:sp>
      <p:sp>
        <p:nvSpPr>
          <p:cNvPr id="19" name="Freeform 104"/>
          <p:cNvSpPr>
            <a:spLocks noChangeArrowheads="1"/>
          </p:cNvSpPr>
          <p:nvPr/>
        </p:nvSpPr>
        <p:spPr bwMode="auto">
          <a:xfrm>
            <a:off x="1164361" y="2325714"/>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20" name="TextBox 50"/>
          <p:cNvSpPr txBox="1"/>
          <p:nvPr/>
        </p:nvSpPr>
        <p:spPr>
          <a:xfrm>
            <a:off x="1799027"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高内聚</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1" name="TextBox 50"/>
          <p:cNvSpPr txBox="1"/>
          <p:nvPr/>
        </p:nvSpPr>
        <p:spPr>
          <a:xfrm>
            <a:off x="1850132" y="3602289"/>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业务单一</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2" name="TextBox 50"/>
          <p:cNvSpPr txBox="1"/>
          <p:nvPr/>
        </p:nvSpPr>
        <p:spPr>
          <a:xfrm>
            <a:off x="1829993" y="4908631"/>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性能均衡</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3" name="TextBox 50"/>
          <p:cNvSpPr txBox="1"/>
          <p:nvPr/>
        </p:nvSpPr>
        <p:spPr>
          <a:xfrm>
            <a:off x="7274151" y="2294653"/>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低耦合</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4" name="TextBox 50"/>
          <p:cNvSpPr txBox="1"/>
          <p:nvPr/>
        </p:nvSpPr>
        <p:spPr>
          <a:xfrm>
            <a:off x="7274151" y="3540524"/>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基础组件</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
        <p:nvSpPr>
          <p:cNvPr id="25" name="TextBox 50"/>
          <p:cNvSpPr txBox="1"/>
          <p:nvPr/>
        </p:nvSpPr>
        <p:spPr>
          <a:xfrm>
            <a:off x="7306258" y="4888257"/>
            <a:ext cx="3198140" cy="307777"/>
          </a:xfrm>
          <a:prstGeom prst="rect">
            <a:avLst/>
          </a:prstGeom>
          <a:noFill/>
        </p:spPr>
        <p:txBody>
          <a:bodyPr wrap="square" rtlCol="0">
            <a:spAutoFit/>
          </a:bodyPr>
          <a:lstStyle/>
          <a:p>
            <a:r>
              <a:rPr lang="zh-CN" altLang="en-US" sz="1400" dirty="0">
                <a:solidFill>
                  <a:schemeClr val="accent1"/>
                </a:solidFill>
                <a:latin typeface="仿宋" panose="02010609060101010101" pitchFamily="49" charset="-122"/>
                <a:ea typeface="仿宋" panose="02010609060101010101" pitchFamily="49" charset="-122"/>
                <a:cs typeface="+mn-ea"/>
                <a:sym typeface="+mn-lt"/>
              </a:rPr>
              <a:t>资源分配</a:t>
            </a:r>
            <a:endParaRPr lang="en-US" sz="1400" dirty="0">
              <a:solidFill>
                <a:schemeClr val="accent1"/>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94524791"/>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a:t>
            </a:r>
            <a:r>
              <a:rPr lang="en-US" sz="2800" b="1" dirty="0" err="1">
                <a:solidFill>
                  <a:srgbClr val="7030A0"/>
                </a:solidFill>
                <a:latin typeface="仿宋" panose="02010609060101010101" pitchFamily="49" charset="-122"/>
                <a:ea typeface="仿宋" panose="02010609060101010101" pitchFamily="49" charset="-122"/>
                <a:cs typeface="+mn-ea"/>
                <a:sym typeface="+mn-lt"/>
              </a:rPr>
              <a:t>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VS SOA</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2262761" y="1274155"/>
            <a:ext cx="7549886" cy="4520062"/>
          </a:xfrm>
          <a:prstGeom prst="rect">
            <a:avLst/>
          </a:prstGeom>
        </p:spPr>
      </p:pic>
    </p:spTree>
    <p:extLst>
      <p:ext uri="{BB962C8B-B14F-4D97-AF65-F5344CB8AC3E}">
        <p14:creationId xmlns:p14="http://schemas.microsoft.com/office/powerpoint/2010/main" val="660883919"/>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4930" y="2414123"/>
            <a:ext cx="2228134" cy="2863153"/>
          </a:xfrm>
          <a:prstGeom prst="rect">
            <a:avLst/>
          </a:prstGeom>
        </p:spPr>
      </p:pic>
      <p:pic>
        <p:nvPicPr>
          <p:cNvPr id="5" name="图片 4"/>
          <p:cNvPicPr>
            <a:picLocks noChangeAspect="1"/>
          </p:cNvPicPr>
          <p:nvPr/>
        </p:nvPicPr>
        <p:blipFill>
          <a:blip r:embed="rId4"/>
          <a:stretch>
            <a:fillRect/>
          </a:stretch>
        </p:blipFill>
        <p:spPr>
          <a:xfrm>
            <a:off x="2961510" y="987456"/>
            <a:ext cx="5003130" cy="2171313"/>
          </a:xfrm>
          <a:prstGeom prst="rect">
            <a:avLst/>
          </a:prstGeom>
        </p:spPr>
      </p:pic>
      <p:pic>
        <p:nvPicPr>
          <p:cNvPr id="6" name="图片 5"/>
          <p:cNvPicPr>
            <a:picLocks noChangeAspect="1"/>
          </p:cNvPicPr>
          <p:nvPr/>
        </p:nvPicPr>
        <p:blipFill>
          <a:blip r:embed="rId5"/>
          <a:stretch>
            <a:fillRect/>
          </a:stretch>
        </p:blipFill>
        <p:spPr>
          <a:xfrm>
            <a:off x="7448593" y="2697043"/>
            <a:ext cx="3019481" cy="2118507"/>
          </a:xfrm>
          <a:prstGeom prst="rect">
            <a:avLst/>
          </a:prstGeom>
        </p:spPr>
      </p:pic>
      <p:sp>
        <p:nvSpPr>
          <p:cNvPr id="9" name="TextBox 50"/>
          <p:cNvSpPr txBox="1"/>
          <p:nvPr/>
        </p:nvSpPr>
        <p:spPr>
          <a:xfrm>
            <a:off x="7342361" y="4841816"/>
            <a:ext cx="4544839" cy="338554"/>
          </a:xfrm>
          <a:prstGeom prst="rect">
            <a:avLst/>
          </a:prstGeom>
          <a:noFill/>
        </p:spPr>
        <p:txBody>
          <a:bodyPr wrap="square" rtlCol="0">
            <a:spAutoFit/>
          </a:bodyPr>
          <a:lstStyle/>
          <a:p>
            <a:r>
              <a:rPr lang="en-US" sz="1600" b="1" dirty="0">
                <a:solidFill>
                  <a:srgbClr val="06080A"/>
                </a:solidFill>
                <a:latin typeface="华文楷体" panose="02010600040101010101" pitchFamily="2" charset="-122"/>
                <a:ea typeface="华文楷体" panose="02010600040101010101" pitchFamily="2" charset="-122"/>
                <a:cs typeface="+mn-ea"/>
                <a:sym typeface="+mn-lt"/>
              </a:rPr>
              <a:t>Enterprise Distributed Application Service</a:t>
            </a:r>
          </a:p>
        </p:txBody>
      </p:sp>
      <p:pic>
        <p:nvPicPr>
          <p:cNvPr id="7" name="图片 6"/>
          <p:cNvPicPr>
            <a:picLocks noChangeAspect="1"/>
          </p:cNvPicPr>
          <p:nvPr/>
        </p:nvPicPr>
        <p:blipFill>
          <a:blip r:embed="rId6"/>
          <a:stretch>
            <a:fillRect/>
          </a:stretch>
        </p:blipFill>
        <p:spPr>
          <a:xfrm>
            <a:off x="3539626" y="5029260"/>
            <a:ext cx="2637115" cy="862880"/>
          </a:xfrm>
          <a:prstGeom prst="rect">
            <a:avLst/>
          </a:prstGeom>
        </p:spPr>
      </p:pic>
    </p:spTree>
    <p:extLst>
      <p:ext uri="{BB962C8B-B14F-4D97-AF65-F5344CB8AC3E}">
        <p14:creationId xmlns:p14="http://schemas.microsoft.com/office/powerpoint/2010/main" val="3168705969"/>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 - Go</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9" name="TextBox 50"/>
          <p:cNvSpPr txBox="1"/>
          <p:nvPr/>
        </p:nvSpPr>
        <p:spPr>
          <a:xfrm>
            <a:off x="1950218" y="4133623"/>
            <a:ext cx="1191333" cy="338554"/>
          </a:xfrm>
          <a:prstGeom prst="rect">
            <a:avLst/>
          </a:prstGeom>
          <a:noFill/>
        </p:spPr>
        <p:txBody>
          <a:bodyPr wrap="square" rtlCol="0">
            <a:spAutoFit/>
          </a:bodyPr>
          <a:lstStyle/>
          <a:p>
            <a:r>
              <a:rPr lang="en-US" sz="1600" b="1" dirty="0">
                <a:solidFill>
                  <a:srgbClr val="06080A"/>
                </a:solidFill>
                <a:latin typeface="仿宋" panose="02010609060101010101" pitchFamily="49" charset="-122"/>
                <a:ea typeface="仿宋" panose="02010609060101010101" pitchFamily="49" charset="-122"/>
                <a:cs typeface="+mn-ea"/>
                <a:sym typeface="+mn-lt"/>
              </a:rPr>
              <a:t>Gizmo</a:t>
            </a:r>
          </a:p>
        </p:txBody>
      </p:sp>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57273" y="3943500"/>
            <a:ext cx="3740232" cy="2491570"/>
          </a:xfrm>
          <a:prstGeom prst="rect">
            <a:avLst/>
          </a:prstGeom>
        </p:spPr>
      </p:pic>
      <p:pic>
        <p:nvPicPr>
          <p:cNvPr id="7" name="图片 6"/>
          <p:cNvPicPr>
            <a:picLocks noChangeAspect="1"/>
          </p:cNvPicPr>
          <p:nvPr/>
        </p:nvPicPr>
        <p:blipFill>
          <a:blip r:embed="rId4"/>
          <a:stretch>
            <a:fillRect/>
          </a:stretch>
        </p:blipFill>
        <p:spPr>
          <a:xfrm>
            <a:off x="831317" y="1816098"/>
            <a:ext cx="2574646" cy="2308179"/>
          </a:xfrm>
          <a:prstGeom prst="rect">
            <a:avLst/>
          </a:prstGeom>
        </p:spPr>
      </p:pic>
      <p:pic>
        <p:nvPicPr>
          <p:cNvPr id="8" name="图片 7"/>
          <p:cNvPicPr>
            <a:picLocks noChangeAspect="1"/>
          </p:cNvPicPr>
          <p:nvPr/>
        </p:nvPicPr>
        <p:blipFill>
          <a:blip r:embed="rId5"/>
          <a:stretch>
            <a:fillRect/>
          </a:stretch>
        </p:blipFill>
        <p:spPr>
          <a:xfrm>
            <a:off x="6728549" y="2050871"/>
            <a:ext cx="4959475" cy="1838634"/>
          </a:xfrm>
          <a:prstGeom prst="rect">
            <a:avLst/>
          </a:prstGeom>
        </p:spPr>
      </p:pic>
    </p:spTree>
    <p:extLst>
      <p:ext uri="{BB962C8B-B14F-4D97-AF65-F5344CB8AC3E}">
        <p14:creationId xmlns:p14="http://schemas.microsoft.com/office/powerpoint/2010/main" val="2562951355"/>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a:t>
            </a:r>
            <a:r>
              <a:rPr lang="en-US" sz="2800" b="1" dirty="0">
                <a:solidFill>
                  <a:srgbClr val="7030A0"/>
                </a:solidFill>
                <a:latin typeface="仿宋" panose="02010609060101010101" pitchFamily="49" charset="-122"/>
                <a:ea typeface="仿宋" panose="02010609060101010101" pitchFamily="49" charset="-122"/>
                <a:cs typeface="+mn-ea"/>
                <a:sym typeface="+mn-lt"/>
              </a:rPr>
              <a:t> Frameworks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6329569" y="1270386"/>
            <a:ext cx="645823" cy="646331"/>
          </a:xfrm>
          <a:prstGeom prst="rect">
            <a:avLst/>
          </a:prstGeom>
          <a:noFill/>
        </p:spPr>
        <p:txBody>
          <a:bodyPr wrap="square" rtlCol="0">
            <a:spAutoFit/>
          </a:bodyPr>
          <a:lstStyle/>
          <a:p>
            <a:r>
              <a:rPr lang="en-US" sz="3600" b="1" dirty="0">
                <a:solidFill>
                  <a:srgbClr val="FFC000"/>
                </a:solidFill>
                <a:latin typeface="仿宋" panose="02010609060101010101" pitchFamily="49" charset="-122"/>
                <a:ea typeface="仿宋" panose="02010609060101010101" pitchFamily="49" charset="-122"/>
                <a:cs typeface="+mn-ea"/>
                <a:sym typeface="+mn-lt"/>
              </a:rPr>
              <a:t>VS</a:t>
            </a:r>
          </a:p>
        </p:txBody>
      </p:sp>
      <p:pic>
        <p:nvPicPr>
          <p:cNvPr id="2" name="图片 1"/>
          <p:cNvPicPr>
            <a:picLocks noChangeAspect="1"/>
          </p:cNvPicPr>
          <p:nvPr/>
        </p:nvPicPr>
        <p:blipFill>
          <a:blip r:embed="rId3"/>
          <a:stretch>
            <a:fillRect/>
          </a:stretch>
        </p:blipFill>
        <p:spPr>
          <a:xfrm>
            <a:off x="3901439" y="1113382"/>
            <a:ext cx="2019685" cy="960340"/>
          </a:xfrm>
          <a:prstGeom prst="rect">
            <a:avLst/>
          </a:prstGeom>
        </p:spPr>
      </p:pic>
      <p:pic>
        <p:nvPicPr>
          <p:cNvPr id="4" name="图片 3"/>
          <p:cNvPicPr>
            <a:picLocks noChangeAspect="1"/>
          </p:cNvPicPr>
          <p:nvPr/>
        </p:nvPicPr>
        <p:blipFill>
          <a:blip r:embed="rId4"/>
          <a:stretch>
            <a:fillRect/>
          </a:stretch>
        </p:blipFill>
        <p:spPr>
          <a:xfrm>
            <a:off x="7383837" y="1113382"/>
            <a:ext cx="1913746" cy="960340"/>
          </a:xfrm>
          <a:prstGeom prst="rect">
            <a:avLst/>
          </a:prstGeom>
        </p:spPr>
      </p:pic>
      <p:graphicFrame>
        <p:nvGraphicFramePr>
          <p:cNvPr id="10" name="表格 9"/>
          <p:cNvGraphicFramePr>
            <a:graphicFrameLocks noGrp="1"/>
          </p:cNvGraphicFramePr>
          <p:nvPr>
            <p:extLst>
              <p:ext uri="{D42A27DB-BD31-4B8C-83A1-F6EECF244321}">
                <p14:modId xmlns:p14="http://schemas.microsoft.com/office/powerpoint/2010/main" val="2738864951"/>
              </p:ext>
            </p:extLst>
          </p:nvPr>
        </p:nvGraphicFramePr>
        <p:xfrm>
          <a:off x="1256880" y="2118513"/>
          <a:ext cx="8444238" cy="4251960"/>
        </p:xfrm>
        <a:graphic>
          <a:graphicData uri="http://schemas.openxmlformats.org/drawingml/2006/table">
            <a:tbl>
              <a:tblPr firstRow="1" bandRow="1">
                <a:tableStyleId>{5C22544A-7EE6-4342-B048-85BDC9FD1C3A}</a:tableStyleId>
              </a:tblPr>
              <a:tblGrid>
                <a:gridCol w="2655057">
                  <a:extLst>
                    <a:ext uri="{9D8B030D-6E8A-4147-A177-3AD203B41FA5}">
                      <a16:colId xmlns:a16="http://schemas.microsoft.com/office/drawing/2014/main" val="20000"/>
                    </a:ext>
                  </a:extLst>
                </a:gridCol>
                <a:gridCol w="2763609">
                  <a:extLst>
                    <a:ext uri="{9D8B030D-6E8A-4147-A177-3AD203B41FA5}">
                      <a16:colId xmlns:a16="http://schemas.microsoft.com/office/drawing/2014/main" val="20001"/>
                    </a:ext>
                  </a:extLst>
                </a:gridCol>
                <a:gridCol w="3025572">
                  <a:extLst>
                    <a:ext uri="{9D8B030D-6E8A-4147-A177-3AD203B41FA5}">
                      <a16:colId xmlns:a16="http://schemas.microsoft.com/office/drawing/2014/main" val="20002"/>
                    </a:ext>
                  </a:extLst>
                </a:gridCol>
              </a:tblGrid>
              <a:tr h="370840">
                <a:tc>
                  <a:txBody>
                    <a:bodyPr/>
                    <a:lstStyle/>
                    <a:p>
                      <a:pPr algn="ctr"/>
                      <a:r>
                        <a:rPr lang="en-US" altLang="zh-CN" b="1" dirty="0">
                          <a:solidFill>
                            <a:schemeClr val="accent4">
                              <a:lumMod val="50000"/>
                            </a:schemeClr>
                          </a:solidFill>
                          <a:latin typeface="宋体" panose="02010600030101010101" pitchFamily="2" charset="-122"/>
                          <a:ea typeface="宋体" panose="02010600030101010101" pitchFamily="2" charset="-122"/>
                        </a:rPr>
                        <a:t>Component</a:t>
                      </a:r>
                      <a:endParaRPr lang="zh-CN" altLang="en-US" b="1"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err="1">
                          <a:solidFill>
                            <a:schemeClr val="accent4">
                              <a:lumMod val="50000"/>
                            </a:schemeClr>
                          </a:solidFill>
                          <a:latin typeface="宋体" panose="02010600030101010101" pitchFamily="2" charset="-122"/>
                          <a:ea typeface="宋体" panose="02010600030101010101" pitchFamily="2" charset="-122"/>
                        </a:rPr>
                        <a:t>Dubbo</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algn="ctr"/>
                      <a:r>
                        <a:rPr lang="en-US" altLang="zh-CN" dirty="0">
                          <a:solidFill>
                            <a:schemeClr val="accent4">
                              <a:lumMod val="50000"/>
                            </a:schemeClr>
                          </a:solidFill>
                          <a:latin typeface="宋体" panose="02010600030101010101" pitchFamily="2" charset="-122"/>
                          <a:ea typeface="宋体" panose="02010600030101010101" pitchFamily="2" charset="-122"/>
                        </a:rPr>
                        <a:t>Spring</a:t>
                      </a:r>
                      <a:r>
                        <a:rPr lang="en-US" altLang="zh-CN" baseline="0" dirty="0">
                          <a:solidFill>
                            <a:schemeClr val="accent4">
                              <a:lumMod val="50000"/>
                            </a:schemeClr>
                          </a:solidFill>
                          <a:latin typeface="宋体" panose="02010600030101010101" pitchFamily="2" charset="-122"/>
                          <a:ea typeface="宋体" panose="02010600030101010101" pitchFamily="2" charset="-122"/>
                        </a:rPr>
                        <a:t> Cloud</a:t>
                      </a:r>
                      <a:endParaRPr lang="zh-CN" altLang="en-US" dirty="0">
                        <a:solidFill>
                          <a:schemeClr val="accent4">
                            <a:lumMod val="50000"/>
                          </a:schemeClr>
                        </a:solidFill>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0"/>
                  </a:ext>
                </a:extLst>
              </a:tr>
              <a:tr h="370840">
                <a:tc>
                  <a:txBody>
                    <a:bodyPr/>
                    <a:lstStyle/>
                    <a:p>
                      <a:r>
                        <a:rPr lang="en-US" altLang="zh-CN" b="1" dirty="0">
                          <a:latin typeface="宋体" panose="02010600030101010101" pitchFamily="2" charset="-122"/>
                          <a:ea typeface="宋体" panose="02010600030101010101" pitchFamily="2" charset="-122"/>
                        </a:rPr>
                        <a:t>Service registration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Zookeeper</a:t>
                      </a:r>
                    </a:p>
                    <a:p>
                      <a:r>
                        <a:rPr lang="en-US" altLang="zh-CN" dirty="0" err="1">
                          <a:latin typeface="宋体" panose="02010600030101010101" pitchFamily="2" charset="-122"/>
                          <a:ea typeface="宋体" panose="02010600030101010101" pitchFamily="2" charset="-122"/>
                        </a:rPr>
                        <a:t>Redis</a:t>
                      </a:r>
                      <a:endParaRPr lang="en-US" altLang="zh-CN" dirty="0">
                        <a:latin typeface="宋体" panose="02010600030101010101" pitchFamily="2" charset="-122"/>
                        <a:ea typeface="宋体" panose="02010600030101010101" pitchFamily="2" charset="-122"/>
                      </a:endParaRPr>
                    </a:p>
                    <a:p>
                      <a:r>
                        <a:rPr lang="en-US" altLang="zh-CN" dirty="0" err="1">
                          <a:latin typeface="宋体" panose="02010600030101010101" pitchFamily="2" charset="-122"/>
                          <a:ea typeface="宋体" panose="02010600030101010101" pitchFamily="2" charset="-122"/>
                        </a:rPr>
                        <a:t>db</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Eureka</a:t>
                      </a:r>
                    </a:p>
                    <a:p>
                      <a:r>
                        <a:rPr lang="en-US" altLang="zh-CN" dirty="0">
                          <a:latin typeface="宋体" panose="02010600030101010101" pitchFamily="2" charset="-122"/>
                          <a:ea typeface="宋体" panose="02010600030101010101" pitchFamily="2" charset="-122"/>
                        </a:rPr>
                        <a:t>Spring Cloud Consul</a:t>
                      </a:r>
                    </a:p>
                    <a:p>
                      <a:r>
                        <a:rPr lang="en-US" altLang="zh-CN" dirty="0">
                          <a:latin typeface="宋体" panose="02010600030101010101" pitchFamily="2" charset="-122"/>
                          <a:ea typeface="宋体" panose="02010600030101010101" pitchFamily="2" charset="-122"/>
                        </a:rPr>
                        <a:t>Zookeeper</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1"/>
                  </a:ext>
                </a:extLst>
              </a:tr>
              <a:tr h="370840">
                <a:tc>
                  <a:txBody>
                    <a:bodyPr/>
                    <a:lstStyle/>
                    <a:p>
                      <a:r>
                        <a:rPr lang="en-US" altLang="zh-CN" b="1" dirty="0">
                          <a:latin typeface="宋体" panose="02010600030101010101" pitchFamily="2" charset="-122"/>
                          <a:ea typeface="宋体" panose="02010600030101010101" pitchFamily="2" charset="-122"/>
                        </a:rPr>
                        <a:t>Service invocation</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RPC</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Restful API</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2"/>
                  </a:ext>
                </a:extLst>
              </a:tr>
              <a:tr h="370840">
                <a:tc>
                  <a:txBody>
                    <a:bodyPr/>
                    <a:lstStyle/>
                    <a:p>
                      <a:r>
                        <a:rPr lang="en-US" altLang="zh-CN" b="1" dirty="0">
                          <a:latin typeface="宋体" panose="02010600030101010101" pitchFamily="2" charset="-122"/>
                          <a:ea typeface="宋体" panose="02010600030101010101" pitchFamily="2" charset="-122"/>
                        </a:rPr>
                        <a:t>Service gateway</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Zuul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3"/>
                  </a:ext>
                </a:extLst>
              </a:tr>
              <a:tr h="370840">
                <a:tc>
                  <a:txBody>
                    <a:bodyPr/>
                    <a:lstStyle/>
                    <a:p>
                      <a:r>
                        <a:rPr lang="en-US" altLang="zh-CN" b="1" dirty="0">
                          <a:latin typeface="宋体" panose="02010600030101010101" pitchFamily="2" charset="-122"/>
                          <a:ea typeface="宋体" panose="02010600030101010101" pitchFamily="2" charset="-122"/>
                        </a:rPr>
                        <a:t>Circuit breaker</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less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Hystrix</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4"/>
                  </a:ext>
                </a:extLst>
              </a:tr>
              <a:tr h="370840">
                <a:tc>
                  <a:txBody>
                    <a:bodyPr/>
                    <a:lstStyle/>
                    <a:p>
                      <a:r>
                        <a:rPr lang="en-US" altLang="zh-CN" b="1" dirty="0">
                          <a:latin typeface="宋体" panose="02010600030101010101" pitchFamily="2" charset="-122"/>
                          <a:ea typeface="宋体" panose="02010600030101010101" pitchFamily="2" charset="-122"/>
                        </a:rPr>
                        <a:t>Distributed </a:t>
                      </a:r>
                      <a:r>
                        <a:rPr lang="en-US" altLang="zh-CN" b="1" dirty="0" err="1">
                          <a:latin typeface="宋体" panose="02010600030101010101" pitchFamily="2" charset="-122"/>
                          <a:ea typeface="宋体" panose="02010600030101010101" pitchFamily="2" charset="-122"/>
                        </a:rPr>
                        <a:t>config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pPr marL="0" marR="0" indent="0" algn="l" defTabSz="914083" rtl="0" eaLnBrk="1" fontAlgn="auto" latinLnBrk="0" hangingPunct="1">
                        <a:lnSpc>
                          <a:spcPct val="100000"/>
                        </a:lnSpc>
                        <a:spcBef>
                          <a:spcPts val="0"/>
                        </a:spcBef>
                        <a:spcAft>
                          <a:spcPts val="0"/>
                        </a:spcAft>
                        <a:buClrTx/>
                        <a:buSzTx/>
                        <a:buFontTx/>
                        <a:buNone/>
                        <a:tabLst/>
                        <a:defRPr/>
                      </a:pPr>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a:t>
                      </a:r>
                      <a:r>
                        <a:rPr lang="en-US" altLang="zh-CN" dirty="0" err="1">
                          <a:latin typeface="宋体" panose="02010600030101010101" pitchFamily="2" charset="-122"/>
                          <a:ea typeface="宋体" panose="02010600030101010101" pitchFamily="2" charset="-122"/>
                        </a:rPr>
                        <a:t>config</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5"/>
                  </a:ext>
                </a:extLst>
              </a:tr>
              <a:tr h="370840">
                <a:tc>
                  <a:txBody>
                    <a:bodyPr/>
                    <a:lstStyle/>
                    <a:p>
                      <a:r>
                        <a:rPr lang="en-US" altLang="zh-CN" b="1" dirty="0">
                          <a:latin typeface="宋体" panose="02010600030101010101" pitchFamily="2" charset="-122"/>
                          <a:ea typeface="宋体" panose="02010600030101010101" pitchFamily="2" charset="-122"/>
                        </a:rPr>
                        <a:t>Service tracking</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Sleuth</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6"/>
                  </a:ext>
                </a:extLst>
              </a:tr>
              <a:tr h="370840">
                <a:tc>
                  <a:txBody>
                    <a:bodyPr/>
                    <a:lstStyle/>
                    <a:p>
                      <a:r>
                        <a:rPr lang="en-US" altLang="zh-CN" b="1" dirty="0">
                          <a:latin typeface="宋体" panose="02010600030101010101" pitchFamily="2" charset="-122"/>
                          <a:ea typeface="宋体" panose="02010600030101010101" pitchFamily="2" charset="-122"/>
                        </a:rPr>
                        <a:t>Message bus</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Bus</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7"/>
                  </a:ext>
                </a:extLst>
              </a:tr>
              <a:tr h="370840">
                <a:tc>
                  <a:txBody>
                    <a:bodyPr/>
                    <a:lstStyle/>
                    <a:p>
                      <a:r>
                        <a:rPr lang="en-US" altLang="zh-CN" b="1" dirty="0">
                          <a:latin typeface="宋体" panose="02010600030101010101" pitchFamily="2" charset="-122"/>
                          <a:ea typeface="宋体" panose="02010600030101010101" pitchFamily="2" charset="-122"/>
                        </a:rPr>
                        <a:t>Data stream</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Stream</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8"/>
                  </a:ext>
                </a:extLst>
              </a:tr>
              <a:tr h="370840">
                <a:tc>
                  <a:txBody>
                    <a:bodyPr/>
                    <a:lstStyle/>
                    <a:p>
                      <a:r>
                        <a:rPr lang="en-US" altLang="zh-CN" b="1" dirty="0">
                          <a:latin typeface="宋体" panose="02010600030101010101" pitchFamily="2" charset="-122"/>
                          <a:ea typeface="宋体" panose="02010600030101010101" pitchFamily="2" charset="-122"/>
                        </a:rPr>
                        <a:t>Batch task</a:t>
                      </a:r>
                      <a:endParaRPr lang="zh-CN" altLang="en-US" b="1"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null</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tc>
                  <a:txBody>
                    <a:bodyPr/>
                    <a:lstStyle/>
                    <a:p>
                      <a:r>
                        <a:rPr lang="en-US" altLang="zh-CN" dirty="0">
                          <a:latin typeface="宋体" panose="02010600030101010101" pitchFamily="2" charset="-122"/>
                          <a:ea typeface="宋体" panose="02010600030101010101" pitchFamily="2" charset="-122"/>
                        </a:rPr>
                        <a:t>Spring Cloud Task</a:t>
                      </a:r>
                      <a:endParaRPr lang="zh-CN" altLang="en-US" dirty="0">
                        <a:latin typeface="宋体" panose="02010600030101010101" pitchFamily="2" charset="-122"/>
                        <a:ea typeface="宋体" panose="02010600030101010101" pitchFamily="2" charset="-122"/>
                      </a:endParaRPr>
                    </a:p>
                  </a:txBody>
                  <a:tcPr>
                    <a:solidFill>
                      <a:schemeClr val="bg2">
                        <a:lumMod val="95000"/>
                      </a:schemeClr>
                    </a:solidFill>
                  </a:tcPr>
                </a:tc>
                <a:extLst>
                  <a:ext uri="{0D108BD9-81ED-4DB2-BD59-A6C34878D82A}">
                    <a16:rowId xmlns:a16="http://schemas.microsoft.com/office/drawing/2014/main" val="10009"/>
                  </a:ext>
                </a:extLst>
              </a:tr>
            </a:tbl>
          </a:graphicData>
        </a:graphic>
      </p:graphicFrame>
      <p:sp>
        <p:nvSpPr>
          <p:cNvPr id="9" name="TextBox 50"/>
          <p:cNvSpPr txBox="1"/>
          <p:nvPr/>
        </p:nvSpPr>
        <p:spPr>
          <a:xfrm>
            <a:off x="3901439" y="2461484"/>
            <a:ext cx="8057584" cy="3416320"/>
          </a:xfrm>
          <a:prstGeom prst="rect">
            <a:avLst/>
          </a:prstGeom>
          <a:solidFill>
            <a:srgbClr val="00B0F0"/>
          </a:solidFill>
        </p:spPr>
        <p:txBody>
          <a:bodyPr wrap="square" rtlCol="0">
            <a:spAutoFit/>
          </a:bodyPr>
          <a:lstStyle/>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今年发布了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2.5.4, 2.5.5, 2.5.6, 2.5.7, 2.5.8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等五个版本，主要修复、合并了社区呼声最高的 </a:t>
            </a:r>
            <a:r>
              <a:rPr lang="en-US" sz="2400" b="1" dirty="0">
                <a:solidFill>
                  <a:srgbClr val="06080A"/>
                </a:solidFill>
                <a:latin typeface="仿宋" panose="02010609060101010101" pitchFamily="49" charset="-122"/>
                <a:ea typeface="仿宋" panose="02010609060101010101" pitchFamily="49" charset="-122"/>
                <a:cs typeface="+mn-ea"/>
                <a:sym typeface="+mn-lt"/>
              </a:rPr>
              <a:t>issue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a:t>
            </a:r>
            <a:r>
              <a:rPr lang="en-US" sz="2400" b="1" dirty="0">
                <a:solidFill>
                  <a:srgbClr val="06080A"/>
                </a:solidFill>
                <a:latin typeface="仿宋" panose="02010609060101010101" pitchFamily="49" charset="-122"/>
                <a:ea typeface="仿宋" panose="02010609060101010101" pitchFamily="49" charset="-122"/>
                <a:cs typeface="+mn-ea"/>
                <a:sym typeface="+mn-lt"/>
              </a:rPr>
              <a:t>Pull Request，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另外主要做了以下的增强：对</a:t>
            </a:r>
            <a:r>
              <a:rPr lang="en-US" sz="2400" b="1" dirty="0" err="1">
                <a:solidFill>
                  <a:srgbClr val="06080A"/>
                </a:solidFill>
                <a:latin typeface="仿宋" panose="02010609060101010101" pitchFamily="49" charset="-122"/>
                <a:ea typeface="仿宋" panose="02010609060101010101" pitchFamily="49" charset="-122"/>
                <a:cs typeface="+mn-ea"/>
                <a:sym typeface="+mn-lt"/>
              </a:rPr>
              <a:t>Netty</a:t>
            </a:r>
            <a:r>
              <a:rPr lang="en-US" sz="2400" b="1" dirty="0">
                <a:solidFill>
                  <a:srgbClr val="06080A"/>
                </a:solidFill>
                <a:latin typeface="仿宋" panose="02010609060101010101" pitchFamily="49" charset="-122"/>
                <a:ea typeface="仿宋" panose="02010609060101010101" pitchFamily="49" charset="-122"/>
                <a:cs typeface="+mn-ea"/>
                <a:sym typeface="+mn-lt"/>
              </a:rPr>
              <a:t> 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a:solidFill>
                  <a:srgbClr val="06080A"/>
                </a:solidFill>
                <a:latin typeface="仿宋" panose="02010609060101010101" pitchFamily="49" charset="-122"/>
                <a:ea typeface="仿宋" panose="02010609060101010101" pitchFamily="49" charset="-122"/>
                <a:cs typeface="+mn-ea"/>
                <a:sym typeface="+mn-lt"/>
              </a:rPr>
              <a:t>annotation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的增强、</a:t>
            </a:r>
            <a:r>
              <a:rPr lang="en-US" sz="2400" b="1" dirty="0">
                <a:solidFill>
                  <a:srgbClr val="06080A"/>
                </a:solidFill>
                <a:latin typeface="仿宋" panose="02010609060101010101" pitchFamily="49" charset="-122"/>
                <a:ea typeface="仿宋" panose="02010609060101010101" pitchFamily="49" charset="-122"/>
                <a:cs typeface="+mn-ea"/>
                <a:sym typeface="+mn-lt"/>
              </a:rPr>
              <a:t>Java 8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docker</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的支持。</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还会继续完善，如</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Spring Boot </a:t>
            </a:r>
            <a:r>
              <a:rPr lang="en-US" sz="2400" b="1" dirty="0" err="1">
                <a:solidFill>
                  <a:srgbClr val="06080A"/>
                </a:solidFill>
                <a:latin typeface="仿宋" panose="02010609060101010101" pitchFamily="49" charset="-122"/>
                <a:ea typeface="仿宋" panose="02010609060101010101" pitchFamily="49" charset="-122"/>
                <a:cs typeface="+mn-ea"/>
                <a:sym typeface="+mn-lt"/>
              </a:rPr>
              <a:t>starter、RESTful</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支持，优雅部署，容错增强，路由策略增强以及异步化增强等。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a:p>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创始人之一梁飞在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交流群里透露了 </a:t>
            </a:r>
            <a:r>
              <a:rPr lang="en-US" sz="2400" b="1" dirty="0" err="1">
                <a:solidFill>
                  <a:srgbClr val="06080A"/>
                </a:solidFill>
                <a:latin typeface="仿宋" panose="02010609060101010101" pitchFamily="49" charset="-122"/>
                <a:ea typeface="仿宋" panose="02010609060101010101" pitchFamily="49" charset="-122"/>
                <a:cs typeface="+mn-ea"/>
                <a:sym typeface="+mn-lt"/>
              </a:rPr>
              <a:t>Dubbo</a:t>
            </a:r>
            <a:r>
              <a:rPr lang="en-US" sz="2400" b="1" dirty="0">
                <a:solidFill>
                  <a:srgbClr val="06080A"/>
                </a:solidFill>
                <a:latin typeface="仿宋" panose="02010609060101010101" pitchFamily="49" charset="-122"/>
                <a:ea typeface="仿宋" panose="02010609060101010101" pitchFamily="49" charset="-122"/>
                <a:cs typeface="+mn-ea"/>
                <a:sym typeface="+mn-lt"/>
              </a:rPr>
              <a:t> 3.0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正在动工的消息。</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0584478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4028792" y="1131181"/>
            <a:ext cx="8057584" cy="4462760"/>
          </a:xfrm>
          <a:prstGeom prst="rect">
            <a:avLst/>
          </a:prstGeom>
          <a:noFill/>
        </p:spPr>
        <p:txBody>
          <a:bodyPr wrap="square" rtlCol="0">
            <a:spAutoFit/>
          </a:bodyPr>
          <a:lstStyle/>
          <a:p>
            <a:r>
              <a:rPr lang="en-US" sz="3200" b="1" dirty="0" err="1">
                <a:solidFill>
                  <a:srgbClr val="FF0000"/>
                </a:solidFill>
                <a:latin typeface="仿宋" panose="02010609060101010101" pitchFamily="49" charset="-122"/>
                <a:ea typeface="仿宋" panose="02010609060101010101" pitchFamily="49" charset="-122"/>
                <a:cs typeface="+mn-ea"/>
                <a:sym typeface="+mn-lt"/>
              </a:rPr>
              <a:t>Microservices</a:t>
            </a:r>
            <a:r>
              <a:rPr lang="en-US" sz="3200" b="1" dirty="0">
                <a:solidFill>
                  <a:schemeClr val="accent1"/>
                </a:solidFill>
                <a:latin typeface="仿宋" panose="02010609060101010101" pitchFamily="49" charset="-122"/>
                <a:ea typeface="仿宋" panose="02010609060101010101" pitchFamily="49" charset="-122"/>
                <a:cs typeface="+mn-ea"/>
                <a:sym typeface="+mn-lt"/>
              </a:rPr>
              <a:t> </a:t>
            </a:r>
            <a:r>
              <a:rPr lang="en-US" sz="2800" b="1" dirty="0">
                <a:solidFill>
                  <a:srgbClr val="06080A"/>
                </a:solidFill>
                <a:latin typeface="仿宋" panose="02010609060101010101" pitchFamily="49" charset="-122"/>
                <a:ea typeface="仿宋" panose="02010609060101010101" pitchFamily="49" charset="-122"/>
                <a:cs typeface="+mn-ea"/>
                <a:sym typeface="+mn-lt"/>
              </a:rPr>
              <a:t>- also known as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 is an architectural style that structures an application as a collection of loosely coupled services, which implement business capabilities.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enables the continuous delivery/deployment of large, complex applications. It also enables an organization to evolve its technology stack.</a:t>
            </a:r>
          </a:p>
        </p:txBody>
      </p:sp>
      <p:pic>
        <p:nvPicPr>
          <p:cNvPr id="5" name="图片 4"/>
          <p:cNvPicPr>
            <a:picLocks noChangeAspect="1"/>
          </p:cNvPicPr>
          <p:nvPr/>
        </p:nvPicPr>
        <p:blipFill>
          <a:blip r:embed="rId3"/>
          <a:stretch>
            <a:fillRect/>
          </a:stretch>
        </p:blipFill>
        <p:spPr>
          <a:xfrm>
            <a:off x="775136" y="1755870"/>
            <a:ext cx="2812024" cy="3726503"/>
          </a:xfrm>
          <a:prstGeom prst="rect">
            <a:avLst/>
          </a:prstGeom>
        </p:spPr>
      </p:pic>
    </p:spTree>
    <p:extLst>
      <p:ext uri="{BB962C8B-B14F-4D97-AF65-F5344CB8AC3E}">
        <p14:creationId xmlns:p14="http://schemas.microsoft.com/office/powerpoint/2010/main" val="805547946"/>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Spring Cloud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5080611" y="1079437"/>
            <a:ext cx="5876691" cy="5416868"/>
          </a:xfrm>
          <a:prstGeom prst="rect">
            <a:avLst/>
          </a:prstGeom>
          <a:noFill/>
        </p:spPr>
        <p:txBody>
          <a:bodyPr wrap="square" rtlCol="0">
            <a:spAutoFit/>
          </a:bodyPr>
          <a:lstStyle/>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config</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（2）Spring Cloud Bus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（3）Spring Cloud Eureka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（4）Spring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Hystrix</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（5）Spring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Zuul</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（6）Spring Cloud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Archaius</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[Netflix]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（7）Spring Cloud Consul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HashiCorp</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（8）Spring Cloud for Cloud Foundry [Pivotal]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（9）Spring Cloud Sleuth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（10）Spring Cloud Data Flow  [Pivotal]</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（11）Spring Cloud Security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（12）Spring Cloud Zookeeper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（13）Spring Cloud Stream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（14）Spring Cloud CLI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（15）Spring Cloud Ribbon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（16）Spring Cloud Turbine    [Netflix]</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（17）Spring Cloud Feign      [</a:t>
            </a:r>
            <a:r>
              <a:rPr lang="en-US" sz="1600" b="1" dirty="0" err="1">
                <a:solidFill>
                  <a:schemeClr val="accent4">
                    <a:lumMod val="50000"/>
                  </a:schemeClr>
                </a:solidFill>
                <a:latin typeface="仿宋" panose="02010609060101010101" pitchFamily="49" charset="-122"/>
                <a:ea typeface="仿宋" panose="02010609060101010101" pitchFamily="49" charset="-122"/>
                <a:cs typeface="+mn-ea"/>
                <a:sym typeface="+mn-lt"/>
              </a:rPr>
              <a:t>OpenFeign</a:t>
            </a:r>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（18）Spring Cloud Task       [Spring] </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（19）Spring Cloud Connectors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（20）Spring Cloud Cluster    [Spring]</a:t>
            </a:r>
          </a:p>
          <a:p>
            <a:r>
              <a:rPr lang="en-US" sz="1600" b="1" dirty="0">
                <a:solidFill>
                  <a:schemeClr val="accent4">
                    <a:lumMod val="50000"/>
                  </a:schemeClr>
                </a:solidFill>
                <a:latin typeface="仿宋" panose="02010609060101010101" pitchFamily="49" charset="-122"/>
                <a:ea typeface="仿宋" panose="02010609060101010101" pitchFamily="49" charset="-122"/>
                <a:cs typeface="+mn-ea"/>
                <a:sym typeface="+mn-lt"/>
              </a:rPr>
              <a:t>（21）Spring Cloud Starters   [Pivotal]</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9770" y="2016730"/>
            <a:ext cx="2863466" cy="2891817"/>
          </a:xfrm>
          <a:prstGeom prst="rect">
            <a:avLst/>
          </a:prstGeom>
        </p:spPr>
      </p:pic>
    </p:spTree>
    <p:extLst>
      <p:ext uri="{BB962C8B-B14F-4D97-AF65-F5344CB8AC3E}">
        <p14:creationId xmlns:p14="http://schemas.microsoft.com/office/powerpoint/2010/main" val="2332833601"/>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Common Core Components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140917"/>
            <a:ext cx="1904762" cy="952381"/>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73687" y="2093178"/>
            <a:ext cx="1905000" cy="952500"/>
          </a:xfrm>
          <a:prstGeom prst="rect">
            <a:avLst/>
          </a:prstGeom>
        </p:spPr>
      </p:pic>
      <p:pic>
        <p:nvPicPr>
          <p:cNvPr id="6" name="图片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89660" y="3997938"/>
            <a:ext cx="1904762" cy="952381"/>
          </a:xfrm>
          <a:prstGeom prst="rect">
            <a:avLst/>
          </a:prstGeom>
        </p:spPr>
      </p:pic>
      <p:pic>
        <p:nvPicPr>
          <p:cNvPr id="7" name="图片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94422" y="4958206"/>
            <a:ext cx="1904762" cy="952381"/>
          </a:xfrm>
          <a:prstGeom prst="rect">
            <a:avLst/>
          </a:prstGeom>
        </p:spPr>
      </p:pic>
      <p:pic>
        <p:nvPicPr>
          <p:cNvPr id="8" name="图片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584898" y="3045558"/>
            <a:ext cx="1904762" cy="952381"/>
          </a:xfrm>
          <a:prstGeom prst="rect">
            <a:avLst/>
          </a:prstGeom>
        </p:spPr>
      </p:pic>
      <p:pic>
        <p:nvPicPr>
          <p:cNvPr id="9" name="图片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404751" y="1140797"/>
            <a:ext cx="1904762" cy="952381"/>
          </a:xfrm>
          <a:prstGeom prst="rect">
            <a:avLst/>
          </a:prstGeom>
        </p:spPr>
      </p:pic>
      <p:pic>
        <p:nvPicPr>
          <p:cNvPr id="10" name="图片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5017" y="3997941"/>
            <a:ext cx="1904762" cy="952381"/>
          </a:xfrm>
          <a:prstGeom prst="rect">
            <a:avLst/>
          </a:prstGeom>
        </p:spPr>
      </p:pic>
      <p:pic>
        <p:nvPicPr>
          <p:cNvPr id="11" name="图片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499989" y="2101065"/>
            <a:ext cx="1904762" cy="952381"/>
          </a:xfrm>
          <a:prstGeom prst="rect">
            <a:avLst/>
          </a:prstGeom>
        </p:spPr>
      </p:pic>
      <p:pic>
        <p:nvPicPr>
          <p:cNvPr id="5" name="图片 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673687" y="4958206"/>
            <a:ext cx="1904762" cy="952381"/>
          </a:xfrm>
          <a:prstGeom prst="rect">
            <a:avLst/>
          </a:prstGeom>
        </p:spPr>
      </p:pic>
    </p:spTree>
    <p:extLst>
      <p:ext uri="{BB962C8B-B14F-4D97-AF65-F5344CB8AC3E}">
        <p14:creationId xmlns:p14="http://schemas.microsoft.com/office/powerpoint/2010/main" val="3759444184"/>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Components Relations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stretch>
            <a:fillRect/>
          </a:stretch>
        </p:blipFill>
        <p:spPr>
          <a:xfrm>
            <a:off x="1657648" y="1153803"/>
            <a:ext cx="8039797" cy="5303980"/>
          </a:xfrm>
          <a:prstGeom prst="rect">
            <a:avLst/>
          </a:prstGeom>
        </p:spPr>
      </p:pic>
    </p:spTree>
    <p:extLst>
      <p:ext uri="{BB962C8B-B14F-4D97-AF65-F5344CB8AC3E}">
        <p14:creationId xmlns:p14="http://schemas.microsoft.com/office/powerpoint/2010/main" val="377091386"/>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7085" y="2154010"/>
            <a:ext cx="3810000" cy="1905000"/>
          </a:xfrm>
          <a:prstGeom prst="rect">
            <a:avLst/>
          </a:prstGeom>
        </p:spPr>
      </p:pic>
      <p:sp>
        <p:nvSpPr>
          <p:cNvPr id="8" name="TextBox 50"/>
          <p:cNvSpPr txBox="1"/>
          <p:nvPr/>
        </p:nvSpPr>
        <p:spPr>
          <a:xfrm>
            <a:off x="2003293"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云端服务发现，一个基于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REST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的服务，用于定位服务，以实现云端中间层服务发现和故障转移。</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https://github.com/Netflix/eureka</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6759173"/>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6120" y="1439226"/>
            <a:ext cx="7371914" cy="40592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2138383"/>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299C506B-B076-7A4C-9F23-F98E3924B52F}"/>
              </a:ext>
            </a:extLst>
          </p:cNvPr>
          <p:cNvPicPr>
            <a:picLocks noChangeAspect="1"/>
          </p:cNvPicPr>
          <p:nvPr/>
        </p:nvPicPr>
        <p:blipFill>
          <a:blip r:embed="rId3"/>
          <a:stretch>
            <a:fillRect/>
          </a:stretch>
        </p:blipFill>
        <p:spPr>
          <a:xfrm>
            <a:off x="6567055" y="2220683"/>
            <a:ext cx="4513001" cy="2073653"/>
          </a:xfrm>
          <a:prstGeom prst="rect">
            <a:avLst/>
          </a:prstGeom>
        </p:spPr>
      </p:pic>
      <p:pic>
        <p:nvPicPr>
          <p:cNvPr id="7" name="图片 6">
            <a:extLst>
              <a:ext uri="{FF2B5EF4-FFF2-40B4-BE49-F238E27FC236}">
                <a16:creationId xmlns:a16="http://schemas.microsoft.com/office/drawing/2014/main" id="{04BDFAF9-0C91-D345-AFB6-56C96BFF42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87261" y="2220683"/>
            <a:ext cx="4147306" cy="2073653"/>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4573456"/>
            <a:ext cx="10912888" cy="954107"/>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Nacos</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是阿里巴巴的新开源项目，其核心定位是 “一个更易于帮助构建云原生应用的动态服务发现、配置和服务管理平台”。</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24102179"/>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Alibaba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Nacos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a:extLst>
              <a:ext uri="{FF2B5EF4-FFF2-40B4-BE49-F238E27FC236}">
                <a16:creationId xmlns:a16="http://schemas.microsoft.com/office/drawing/2014/main" id="{92E158FB-45B8-B343-9656-772A8167F77A}"/>
              </a:ext>
            </a:extLst>
          </p:cNvPr>
          <p:cNvSpPr txBox="1"/>
          <p:nvPr/>
        </p:nvSpPr>
        <p:spPr>
          <a:xfrm>
            <a:off x="775136" y="1212739"/>
            <a:ext cx="10912888" cy="1569660"/>
          </a:xfrm>
          <a:prstGeom prst="rect">
            <a:avLst/>
          </a:prstGeom>
          <a:noFill/>
        </p:spPr>
        <p:txBody>
          <a:bodyPr wrap="square" rtlCol="0">
            <a:spAutoFit/>
          </a:bodyPr>
          <a:lstStyle/>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Discovery and Service Health Check</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Configuration Management</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Dynamic DNS Service</a:t>
            </a:r>
          </a:p>
          <a:p>
            <a:pPr marL="342900" indent="-342900">
              <a:buFont typeface="Wingdings"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Service and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MetaData</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Management</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B5C8356E-8DF6-AC4D-9EAE-77CCDAAEEE7E}"/>
              </a:ext>
            </a:extLst>
          </p:cNvPr>
          <p:cNvPicPr>
            <a:picLocks noChangeAspect="1"/>
          </p:cNvPicPr>
          <p:nvPr/>
        </p:nvPicPr>
        <p:blipFill>
          <a:blip r:embed="rId3"/>
          <a:stretch>
            <a:fillRect/>
          </a:stretch>
        </p:blipFill>
        <p:spPr>
          <a:xfrm>
            <a:off x="3021528" y="1558059"/>
            <a:ext cx="8191500" cy="4406900"/>
          </a:xfrm>
          <a:prstGeom prst="rect">
            <a:avLst/>
          </a:prstGeom>
        </p:spPr>
      </p:pic>
    </p:spTree>
    <p:extLst>
      <p:ext uri="{BB962C8B-B14F-4D97-AF65-F5344CB8AC3E}">
        <p14:creationId xmlns:p14="http://schemas.microsoft.com/office/powerpoint/2010/main" val="346174558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Eureka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Consul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Zookeeper</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Etcd</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a:extLst>
              <a:ext uri="{FF2B5EF4-FFF2-40B4-BE49-F238E27FC236}">
                <a16:creationId xmlns:a16="http://schemas.microsoft.com/office/drawing/2014/main" id="{A7AA827A-38D2-BE45-8AC8-3D32AD608476}"/>
              </a:ext>
            </a:extLst>
          </p:cNvPr>
          <p:cNvPicPr>
            <a:picLocks noChangeAspect="1"/>
          </p:cNvPicPr>
          <p:nvPr/>
        </p:nvPicPr>
        <p:blipFill>
          <a:blip r:embed="rId3"/>
          <a:stretch>
            <a:fillRect/>
          </a:stretch>
        </p:blipFill>
        <p:spPr>
          <a:xfrm>
            <a:off x="775136" y="1275579"/>
            <a:ext cx="9575882" cy="4600067"/>
          </a:xfrm>
          <a:prstGeom prst="rect">
            <a:avLst/>
          </a:prstGeom>
        </p:spPr>
      </p:pic>
    </p:spTree>
    <p:extLst>
      <p:ext uri="{BB962C8B-B14F-4D97-AF65-F5344CB8AC3E}">
        <p14:creationId xmlns:p14="http://schemas.microsoft.com/office/powerpoint/2010/main" val="425239075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Ribbon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6131" y="4579393"/>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提供客户端的负载均衡，有多种负载均衡策略可供选择，可配合服务发现和断路器使用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0161"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https://github.com/Netflix/ribbon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43956577"/>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Hystrix</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9440"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熔断器，容错管理工具，旨在通过熔断机制控制服务和第三方库的节点</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从而对延迟和故障提供更强大的容错能力</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43470"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https://github.com/Netflix/hystrix</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27029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What are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1181"/>
            <a:ext cx="11311240" cy="4893647"/>
          </a:xfrm>
          <a:prstGeom prst="rect">
            <a:avLst/>
          </a:prstGeom>
          <a:noFill/>
        </p:spPr>
        <p:txBody>
          <a:bodyPr wrap="square" rtlCol="0">
            <a:spAutoFit/>
          </a:bodyPr>
          <a:lstStyle/>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微服务的概念源于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2014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年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3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月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Martin Fowler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所写的一篇文章“</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Microservices</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。文中内容提到：微服务架构是一种架构模式，它提倡将单一应用程序划分成一组小的服务，服务之间互相协调、互相配合，为用户提供最终价值。</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每个服务运行在其独立的进程中，服务与服务间采用轻量级的通信机制互相沟通（通常是基于 </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HTTP </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的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RESTful</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）。每个服务都围绕着具体业务进行构建，并且能够被独立地部署到生产环境、类生产环境等。</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另外，应尽量避免统一的、集中式的服务管理机制，对具体的一个服务而言，应根据业务上下文，选择合适的语言、工具对其进行构建。</a:t>
            </a:r>
          </a:p>
          <a:p>
            <a:pPr marL="457200" indent="-4572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微服务是一种架构风格，一个大型复杂软件应用由一个或多个微服务组成。系统中的各个微服务可被独立部署，各个微服务之间是松耦合的。每个微服务仅关注于完成一件任务并很好地完成该任务。在所有情况下，每个任务代表着一个小的业务能力。</a:t>
            </a:r>
          </a:p>
        </p:txBody>
      </p:sp>
    </p:spTree>
    <p:extLst>
      <p:ext uri="{BB962C8B-B14F-4D97-AF65-F5344CB8AC3E}">
        <p14:creationId xmlns:p14="http://schemas.microsoft.com/office/powerpoint/2010/main" val="4091767625"/>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Feign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85455" y="4506965"/>
            <a:ext cx="8057584"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Feign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是一种声明式、模板化的</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HTTP</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客户端</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9485"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https://github.com/OpenFeign/feign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7695740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78902" y="4579393"/>
            <a:ext cx="8057584" cy="1384995"/>
          </a:xfrm>
          <a:prstGeom prst="rect">
            <a:avLst/>
          </a:prstGeom>
          <a:noFill/>
        </p:spPr>
        <p:txBody>
          <a:bodyPr wrap="square" rtlCol="0">
            <a:spAutoFit/>
          </a:bodyPr>
          <a:lstStyle/>
          <a:p>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是在云平台上提供动态路由</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监控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弹性</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安全等边缘服务的框架。</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Zuul</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相当于是设备和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Netflix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流应用的 </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Web </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网站后端所有请求的前门</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02932"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https://github.com/Netflix/zuul</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08034586"/>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 name="TextBox 50"/>
          <p:cNvSpPr txBox="1"/>
          <p:nvPr/>
        </p:nvSpPr>
        <p:spPr>
          <a:xfrm>
            <a:off x="2199387" y="1472855"/>
            <a:ext cx="8057584" cy="4401205"/>
          </a:xfrm>
          <a:prstGeom prst="rect">
            <a:avLst/>
          </a:prstGeom>
          <a:noFill/>
        </p:spPr>
        <p:txBody>
          <a:bodyPr wrap="square" rtlCol="0">
            <a:spAutoFit/>
          </a:bodyPr>
          <a:lstStyle/>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Request filtering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Dynamic routing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Filter</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Exception handling</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Retry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Authentication</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Security</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Pressure measurement</a:t>
            </a:r>
          </a:p>
          <a:p>
            <a:pPr marL="514350" indent="-514350">
              <a:buFont typeface="+mj-lt"/>
              <a:buAutoNum type="arabicPeriod"/>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Business compose</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509328374"/>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Zuul-ZuulFilter</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09337" y="1099812"/>
            <a:ext cx="7173326" cy="4658375"/>
          </a:xfrm>
          <a:prstGeom prst="rect">
            <a:avLst/>
          </a:prstGeom>
        </p:spPr>
      </p:pic>
    </p:spTree>
    <p:extLst>
      <p:ext uri="{BB962C8B-B14F-4D97-AF65-F5344CB8AC3E}">
        <p14:creationId xmlns:p14="http://schemas.microsoft.com/office/powerpoint/2010/main" val="2867628520"/>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Config</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1079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配置管理工具包，让你可以把配置放到远程服务器，集中化管理集群配置，目前支持本地存储、</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Git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以及</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Subversion</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3482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https://github.com/spring-cloud/spring-cloud-config/</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5504497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Picture 2" descr="“spring cloud config”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9387" y="1493964"/>
            <a:ext cx="7416800" cy="3887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09080297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Bus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2010387" y="4497912"/>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事件、消息总线，用于在集群（例如，配置变化事件）中传播状态变化，可与</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Spring Cloud </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Config</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联合实现热部署</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34417"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https://github.com/spring-cloud/spring-cloud-bus</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66838939"/>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49108" y="4516019"/>
            <a:ext cx="8057584" cy="954107"/>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数据流操作开发包，封装了与</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Redis,Rabbit</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Kafka</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等发送接收消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07313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https://github.com/spring-cloud/spring-cloud-stream</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19831288"/>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Stream - Core concept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7" name="TextBox 50"/>
          <p:cNvSpPr txBox="1"/>
          <p:nvPr/>
        </p:nvSpPr>
        <p:spPr>
          <a:xfrm>
            <a:off x="2036726" y="1885079"/>
            <a:ext cx="7840605" cy="1815882"/>
          </a:xfrm>
          <a:prstGeom prst="rect">
            <a:avLst/>
          </a:prstGeom>
          <a:noFill/>
        </p:spPr>
        <p:txBody>
          <a:bodyPr wrap="square" rtlCol="0">
            <a:spAutoFit/>
          </a:bodyPr>
          <a:lstStyle/>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Binder</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Persistent Publish-Subscribe Support</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Consumer Groups</a:t>
            </a:r>
          </a:p>
          <a:p>
            <a:pPr marL="457200" indent="-457200">
              <a:buFont typeface="Wingdings" panose="05000000000000000000" pitchFamily="2" charset="2"/>
              <a:buChar char="Ø"/>
            </a:pPr>
            <a:r>
              <a:rPr lang="en-US" altLang="zh-CN" sz="2800" b="1" dirty="0">
                <a:solidFill>
                  <a:srgbClr val="06080A"/>
                </a:solidFill>
                <a:latin typeface="仿宋" panose="02010609060101010101" pitchFamily="49" charset="-122"/>
                <a:ea typeface="仿宋" panose="02010609060101010101" pitchFamily="49" charset="-122"/>
                <a:cs typeface="+mn-ea"/>
                <a:sym typeface="+mn-lt"/>
              </a:rPr>
              <a:t>Partitioning Support</a:t>
            </a:r>
          </a:p>
        </p:txBody>
      </p:sp>
    </p:spTree>
    <p:extLst>
      <p:ext uri="{BB962C8B-B14F-4D97-AF65-F5344CB8AC3E}">
        <p14:creationId xmlns:p14="http://schemas.microsoft.com/office/powerpoint/2010/main" val="4128822231"/>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725093" y="1052673"/>
            <a:ext cx="5631255" cy="4680132"/>
          </a:xfrm>
          <a:prstGeom prst="rect">
            <a:avLst/>
          </a:prstGeom>
        </p:spPr>
      </p:pic>
    </p:spTree>
    <p:extLst>
      <p:ext uri="{BB962C8B-B14F-4D97-AF65-F5344CB8AC3E}">
        <p14:creationId xmlns:p14="http://schemas.microsoft.com/office/powerpoint/2010/main" val="3872028756"/>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Why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3268301" y="1131181"/>
            <a:ext cx="8510257" cy="4893647"/>
          </a:xfrm>
          <a:prstGeom prst="rect">
            <a:avLst/>
          </a:prstGeom>
          <a:noFill/>
        </p:spPr>
        <p:txBody>
          <a:bodyPr wrap="square" rtlCol="0">
            <a:spAutoFit/>
          </a:bodyPr>
          <a:lstStyle/>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Complexity shifts from the inside (code, vertical stack) to the outside (platform, horizontal stack), managing each dependency, which can be good if you have a younger team in terms of developers. Junior developers are free to experiment and muck up smaller apps. You must have solid </a:t>
            </a:r>
            <a:r>
              <a:rPr lang="en-US" sz="2400" b="1" dirty="0" err="1">
                <a:solidFill>
                  <a:srgbClr val="06080A"/>
                </a:solidFill>
                <a:latin typeface="仿宋" panose="02010609060101010101" pitchFamily="49" charset="-122"/>
                <a:ea typeface="仿宋" panose="02010609060101010101" pitchFamily="49" charset="-122"/>
                <a:cs typeface="+mn-ea"/>
                <a:sym typeface="+mn-lt"/>
              </a:rPr>
              <a:t>dev</a:t>
            </a:r>
            <a:r>
              <a:rPr lang="en-US" sz="2400" b="1" dirty="0">
                <a:solidFill>
                  <a:srgbClr val="06080A"/>
                </a:solidFill>
                <a:latin typeface="仿宋" panose="02010609060101010101" pitchFamily="49" charset="-122"/>
                <a:ea typeface="仿宋" panose="02010609060101010101" pitchFamily="49" charset="-122"/>
                <a:cs typeface="+mn-ea"/>
                <a:sym typeface="+mn-lt"/>
              </a:rPr>
              <a:t> ops support though.</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Less coupling, which makes scaling easier</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Flexible - different apps can have different code bases and dependencies</a:t>
            </a:r>
          </a:p>
          <a:p>
            <a:pPr marL="342900" indent="-342900">
              <a:buFont typeface="Wingdings" panose="05000000000000000000" pitchFamily="2" charset="2"/>
              <a:buChar char="Ø"/>
            </a:pPr>
            <a:r>
              <a:rPr lang="en-US" sz="2400" b="1" dirty="0">
                <a:solidFill>
                  <a:srgbClr val="06080A"/>
                </a:solidFill>
                <a:latin typeface="仿宋" panose="02010609060101010101" pitchFamily="49" charset="-122"/>
                <a:ea typeface="仿宋" panose="02010609060101010101" pitchFamily="49" charset="-122"/>
                <a:cs typeface="+mn-ea"/>
                <a:sym typeface="+mn-lt"/>
              </a:rPr>
              <a:t>Smaller code base, less coupled, force solid API design, not having to understand the full system = easier to read code</a:t>
            </a:r>
          </a:p>
        </p:txBody>
      </p:sp>
      <p:pic>
        <p:nvPicPr>
          <p:cNvPr id="4" name="图片 3"/>
          <p:cNvPicPr>
            <a:picLocks noChangeAspect="1"/>
          </p:cNvPicPr>
          <p:nvPr/>
        </p:nvPicPr>
        <p:blipFill>
          <a:blip r:embed="rId3"/>
          <a:stretch>
            <a:fillRect/>
          </a:stretch>
        </p:blipFill>
        <p:spPr>
          <a:xfrm>
            <a:off x="573858" y="2186706"/>
            <a:ext cx="2626347" cy="2303813"/>
          </a:xfrm>
          <a:prstGeom prst="rect">
            <a:avLst/>
          </a:prstGeom>
        </p:spPr>
      </p:pic>
    </p:spTree>
    <p:extLst>
      <p:ext uri="{BB962C8B-B14F-4D97-AF65-F5344CB8AC3E}">
        <p14:creationId xmlns:p14="http://schemas.microsoft.com/office/powerpoint/2010/main" val="2540996953"/>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Spring Cloud Sleuth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8" name="TextBox 50"/>
          <p:cNvSpPr txBox="1"/>
          <p:nvPr/>
        </p:nvSpPr>
        <p:spPr>
          <a:xfrm>
            <a:off x="1996738" y="4579393"/>
            <a:ext cx="8057584" cy="1384995"/>
          </a:xfrm>
          <a:prstGeom prst="rect">
            <a:avLst/>
          </a:prstGeom>
          <a:noFill/>
        </p:spPr>
        <p:txBody>
          <a:bodyPr wrap="square" rtlCol="0">
            <a:spAutoFit/>
          </a:bodyPr>
          <a:lstStyle/>
          <a:p>
            <a:r>
              <a:rPr lang="zh-CN" altLang="en-US" sz="2800" b="1" dirty="0">
                <a:solidFill>
                  <a:srgbClr val="06080A"/>
                </a:solidFill>
                <a:latin typeface="仿宋" panose="02010609060101010101" pitchFamily="49" charset="-122"/>
                <a:ea typeface="仿宋" panose="02010609060101010101" pitchFamily="49" charset="-122"/>
                <a:cs typeface="+mn-ea"/>
                <a:sym typeface="+mn-lt"/>
              </a:rPr>
              <a:t>日志收集工具包，封装了</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Dapper</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a:solidFill>
                  <a:srgbClr val="06080A"/>
                </a:solidFill>
                <a:latin typeface="仿宋" panose="02010609060101010101" pitchFamily="49" charset="-122"/>
                <a:ea typeface="仿宋" panose="02010609060101010101" pitchFamily="49" charset="-122"/>
                <a:cs typeface="+mn-ea"/>
                <a:sym typeface="+mn-lt"/>
              </a:rPr>
              <a:t>log-based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追踪以及</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Zipkin</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和</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HTrace</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操作，为</a:t>
            </a:r>
            <a:r>
              <a:rPr lang="en-US" altLang="zh-CN" sz="2800" b="1" dirty="0" err="1">
                <a:solidFill>
                  <a:srgbClr val="06080A"/>
                </a:solidFill>
                <a:latin typeface="仿宋" panose="02010609060101010101" pitchFamily="49" charset="-122"/>
                <a:ea typeface="仿宋" panose="02010609060101010101" pitchFamily="49" charset="-122"/>
                <a:cs typeface="+mn-ea"/>
                <a:sym typeface="+mn-lt"/>
              </a:rPr>
              <a:t>SpringCloud</a:t>
            </a:r>
            <a:r>
              <a:rPr lang="zh-CN" altLang="en-US" sz="2800" b="1" dirty="0">
                <a:solidFill>
                  <a:srgbClr val="06080A"/>
                </a:solidFill>
                <a:latin typeface="仿宋" panose="02010609060101010101" pitchFamily="49" charset="-122"/>
                <a:ea typeface="仿宋" panose="02010609060101010101" pitchFamily="49" charset="-122"/>
                <a:cs typeface="+mn-ea"/>
                <a:sym typeface="+mn-lt"/>
              </a:rPr>
              <a:t>应用实现了一种分布式追踪解决方案</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0768" y="2154129"/>
            <a:ext cx="3809524" cy="1904762"/>
          </a:xfrm>
          <a:prstGeom prst="rect">
            <a:avLst/>
          </a:prstGeom>
        </p:spPr>
      </p:pic>
      <p:sp>
        <p:nvSpPr>
          <p:cNvPr id="7" name="TextBox 50"/>
          <p:cNvSpPr txBox="1"/>
          <p:nvPr/>
        </p:nvSpPr>
        <p:spPr>
          <a:xfrm>
            <a:off x="1578018" y="1110407"/>
            <a:ext cx="10110006" cy="523220"/>
          </a:xfrm>
          <a:prstGeom prst="rect">
            <a:avLst/>
          </a:prstGeom>
          <a:noFill/>
        </p:spPr>
        <p:txBody>
          <a:bodyPr wrap="square" rtlCol="0">
            <a:spAutoFit/>
          </a:bodyPr>
          <a:lstStyle/>
          <a:p>
            <a:r>
              <a:rPr lang="en-US" altLang="zh-CN" sz="2800" b="1" dirty="0">
                <a:solidFill>
                  <a:srgbClr val="06080A"/>
                </a:solidFill>
                <a:latin typeface="仿宋" panose="02010609060101010101" pitchFamily="49" charset="-122"/>
                <a:ea typeface="仿宋" panose="02010609060101010101" pitchFamily="49" charset="-122"/>
                <a:cs typeface="+mn-ea"/>
                <a:sym typeface="+mn-lt"/>
              </a:rPr>
              <a:t>https://github.com/spring-cloud/spring-cloud-sleuth</a:t>
            </a:r>
            <a:endParaRPr lang="en-US" sz="28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40136817"/>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13474" y="987456"/>
            <a:ext cx="5015714" cy="4772335"/>
          </a:xfrm>
          <a:prstGeom prst="rect">
            <a:avLst/>
          </a:prstGeom>
        </p:spPr>
      </p:pic>
    </p:spTree>
    <p:extLst>
      <p:ext uri="{BB962C8B-B14F-4D97-AF65-F5344CB8AC3E}">
        <p14:creationId xmlns:p14="http://schemas.microsoft.com/office/powerpoint/2010/main" val="2858747847"/>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5136" y="1629624"/>
            <a:ext cx="10210515" cy="3250194"/>
          </a:xfrm>
          <a:prstGeom prst="rect">
            <a:avLst/>
          </a:prstGeom>
        </p:spPr>
      </p:pic>
    </p:spTree>
    <p:extLst>
      <p:ext uri="{BB962C8B-B14F-4D97-AF65-F5344CB8AC3E}">
        <p14:creationId xmlns:p14="http://schemas.microsoft.com/office/powerpoint/2010/main" val="2941066803"/>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71185" y="741395"/>
            <a:ext cx="7125512" cy="5433068"/>
          </a:xfrm>
          <a:prstGeom prst="rect">
            <a:avLst/>
          </a:prstGeom>
        </p:spPr>
      </p:pic>
    </p:spTree>
    <p:extLst>
      <p:ext uri="{BB962C8B-B14F-4D97-AF65-F5344CB8AC3E}">
        <p14:creationId xmlns:p14="http://schemas.microsoft.com/office/powerpoint/2010/main" val="413610041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4234" y="988973"/>
            <a:ext cx="9911081" cy="5635157"/>
          </a:xfrm>
          <a:prstGeom prst="rect">
            <a:avLst/>
          </a:prstGeom>
        </p:spPr>
      </p:pic>
    </p:spTree>
    <p:extLst>
      <p:ext uri="{BB962C8B-B14F-4D97-AF65-F5344CB8AC3E}">
        <p14:creationId xmlns:p14="http://schemas.microsoft.com/office/powerpoint/2010/main" val="3994001008"/>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1410962" y="1559897"/>
            <a:ext cx="9934926" cy="4050176"/>
          </a:xfrm>
          <a:prstGeom prst="rect">
            <a:avLst/>
          </a:prstGeom>
        </p:spPr>
      </p:pic>
    </p:spTree>
    <p:extLst>
      <p:ext uri="{BB962C8B-B14F-4D97-AF65-F5344CB8AC3E}">
        <p14:creationId xmlns:p14="http://schemas.microsoft.com/office/powerpoint/2010/main" val="574635170"/>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7410" y="1368572"/>
            <a:ext cx="8324171" cy="3783714"/>
          </a:xfrm>
          <a:prstGeom prst="rect">
            <a:avLst/>
          </a:prstGeom>
        </p:spPr>
      </p:pic>
    </p:spTree>
    <p:extLst>
      <p:ext uri="{BB962C8B-B14F-4D97-AF65-F5344CB8AC3E}">
        <p14:creationId xmlns:p14="http://schemas.microsoft.com/office/powerpoint/2010/main" val="1298381032"/>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5178" y="1187511"/>
            <a:ext cx="7327384" cy="4978311"/>
          </a:xfrm>
          <a:prstGeom prst="rect">
            <a:avLst/>
          </a:prstGeom>
        </p:spPr>
      </p:pic>
    </p:spTree>
    <p:extLst>
      <p:ext uri="{BB962C8B-B14F-4D97-AF65-F5344CB8AC3E}">
        <p14:creationId xmlns:p14="http://schemas.microsoft.com/office/powerpoint/2010/main" val="72610458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r>
              <a:rPr lang="en-US" sz="2800" b="1" dirty="0">
                <a:solidFill>
                  <a:srgbClr val="7030A0"/>
                </a:solidFill>
                <a:latin typeface="仿宋" panose="02010609060101010101" pitchFamily="49" charset="-122"/>
                <a:ea typeface="仿宋" panose="02010609060101010101" pitchFamily="49" charset="-122"/>
                <a:cs typeface="+mn-ea"/>
                <a:sym typeface="+mn-lt"/>
              </a:rPr>
              <a:t> are not a silver bullet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136540"/>
            <a:ext cx="7535748" cy="3539430"/>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is not a silver bullet. It has several drawbacks. Moreover, when using this architecture there are numerous issues that you must address.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 pattern language is a collection of patterns for applying the </a:t>
            </a:r>
            <a:r>
              <a:rPr lang="en-US" sz="2800" b="1" dirty="0" err="1">
                <a:solidFill>
                  <a:srgbClr val="06080A"/>
                </a:solidFill>
                <a:latin typeface="仿宋" panose="02010609060101010101" pitchFamily="49" charset="-122"/>
                <a:ea typeface="仿宋" panose="02010609060101010101" pitchFamily="49" charset="-122"/>
                <a:cs typeface="+mn-ea"/>
                <a:sym typeface="+mn-lt"/>
              </a:rPr>
              <a:t>microservice</a:t>
            </a:r>
            <a:r>
              <a:rPr lang="en-US" sz="2800" b="1" dirty="0">
                <a:solidFill>
                  <a:srgbClr val="06080A"/>
                </a:solidFill>
                <a:latin typeface="仿宋" panose="02010609060101010101" pitchFamily="49" charset="-122"/>
                <a:ea typeface="仿宋" panose="02010609060101010101" pitchFamily="49" charset="-122"/>
                <a:cs typeface="+mn-ea"/>
                <a:sym typeface="+mn-lt"/>
              </a:rPr>
              <a:t> architecture.</a:t>
            </a: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29815" y="1136540"/>
            <a:ext cx="3758340" cy="2153776"/>
          </a:xfrm>
          <a:prstGeom prst="rect">
            <a:avLst/>
          </a:prstGeom>
        </p:spPr>
      </p:pic>
      <p:sp>
        <p:nvSpPr>
          <p:cNvPr id="8" name="TextBox 50"/>
          <p:cNvSpPr txBox="1"/>
          <p:nvPr/>
        </p:nvSpPr>
        <p:spPr>
          <a:xfrm>
            <a:off x="775136" y="4377361"/>
            <a:ext cx="11329287" cy="2246769"/>
          </a:xfrm>
          <a:prstGeom prst="rect">
            <a:avLst/>
          </a:prstGeom>
          <a:noFill/>
        </p:spPr>
        <p:txBody>
          <a:bodyPr wrap="square" rtlCol="0">
            <a:spAutoFit/>
          </a:bodyPr>
          <a:lstStyle/>
          <a:p>
            <a:endParaRPr lang="en-US" sz="2800" b="1" dirty="0">
              <a:solidFill>
                <a:srgbClr val="06080A"/>
              </a:solidFill>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decide whether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microservices</a:t>
            </a:r>
            <a:r>
              <a:rPr lang="en-US" sz="2800" b="1" dirty="0">
                <a:solidFill>
                  <a:srgbClr val="00B050"/>
                </a:solidFill>
                <a:latin typeface="仿宋" panose="02010609060101010101" pitchFamily="49" charset="-122"/>
                <a:ea typeface="仿宋" panose="02010609060101010101" pitchFamily="49" charset="-122"/>
                <a:cs typeface="+mn-ea"/>
                <a:sym typeface="+mn-lt"/>
              </a:rPr>
              <a:t> are a good fit for your application.</a:t>
            </a:r>
          </a:p>
          <a:p>
            <a:pPr marL="342900" indent="-342900">
              <a:buFont typeface="Wingdings" panose="05000000000000000000" pitchFamily="2" charset="2"/>
              <a:buChar char="Ø"/>
            </a:pPr>
            <a:r>
              <a:rPr lang="en-US" sz="2800" b="1" dirty="0">
                <a:solidFill>
                  <a:srgbClr val="00B050"/>
                </a:solidFill>
                <a:latin typeface="仿宋" panose="02010609060101010101" pitchFamily="49" charset="-122"/>
                <a:ea typeface="仿宋" panose="02010609060101010101" pitchFamily="49" charset="-122"/>
                <a:cs typeface="+mn-ea"/>
                <a:sym typeface="+mn-lt"/>
              </a:rPr>
              <a:t>The pattern language enables you to use the </a:t>
            </a:r>
            <a:r>
              <a:rPr lang="en-US" sz="2800" b="1" dirty="0" err="1">
                <a:solidFill>
                  <a:srgbClr val="00B050"/>
                </a:solidFill>
                <a:latin typeface="仿宋" panose="02010609060101010101" pitchFamily="49" charset="-122"/>
                <a:ea typeface="仿宋" panose="02010609060101010101" pitchFamily="49" charset="-122"/>
                <a:cs typeface="+mn-ea"/>
                <a:sym typeface="+mn-lt"/>
              </a:rPr>
              <a:t>microservice</a:t>
            </a:r>
            <a:r>
              <a:rPr lang="en-US" sz="2800" b="1" dirty="0">
                <a:solidFill>
                  <a:srgbClr val="00B050"/>
                </a:solidFill>
                <a:latin typeface="仿宋" panose="02010609060101010101" pitchFamily="49" charset="-122"/>
                <a:ea typeface="仿宋" panose="02010609060101010101" pitchFamily="49" charset="-122"/>
                <a:cs typeface="+mn-ea"/>
                <a:sym typeface="+mn-lt"/>
              </a:rPr>
              <a:t> architecture successfully.</a:t>
            </a:r>
          </a:p>
        </p:txBody>
      </p:sp>
    </p:spTree>
    <p:extLst>
      <p:ext uri="{BB962C8B-B14F-4D97-AF65-F5344CB8AC3E}">
        <p14:creationId xmlns:p14="http://schemas.microsoft.com/office/powerpoint/2010/main" val="47789474"/>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7600" y="2047875"/>
            <a:ext cx="4876800" cy="2762250"/>
          </a:xfrm>
          <a:prstGeom prst="rect">
            <a:avLst/>
          </a:prstGeom>
        </p:spPr>
      </p:pic>
    </p:spTree>
    <p:extLst>
      <p:ext uri="{BB962C8B-B14F-4D97-AF65-F5344CB8AC3E}">
        <p14:creationId xmlns:p14="http://schemas.microsoft.com/office/powerpoint/2010/main" val="1452694926"/>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From monolithic applications to </a:t>
            </a:r>
            <a:r>
              <a:rPr lang="en-US"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199387" y="1576595"/>
            <a:ext cx="6368918" cy="4018381"/>
          </a:xfrm>
          <a:prstGeom prst="rect">
            <a:avLst/>
          </a:prstGeom>
        </p:spPr>
      </p:pic>
    </p:spTree>
    <p:extLst>
      <p:ext uri="{BB962C8B-B14F-4D97-AF65-F5344CB8AC3E}">
        <p14:creationId xmlns:p14="http://schemas.microsoft.com/office/powerpoint/2010/main" val="364278240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toolchain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1567187"/>
            <a:ext cx="11299789" cy="3785652"/>
          </a:xfrm>
          <a:prstGeom prst="rect">
            <a:avLst/>
          </a:prstGeom>
          <a:noFill/>
        </p:spPr>
        <p:txBody>
          <a:bodyPr wrap="square" rtlCol="0">
            <a:spAutoFit/>
          </a:bodyPr>
          <a:lstStyle/>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Code — code development and review, source code management tools, code merging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Build — continuous integration tools, build status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Test — continuous testing tools that provide feedback on business risks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Package — artifact repository, application pre-deployment staging</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Release — change management, release approvals, release automation</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Configure — infrastructure configuration and management, Infrastructure as Code tools</a:t>
            </a:r>
          </a:p>
          <a:p>
            <a:pPr marL="457200" indent="-457200">
              <a:buFont typeface="+mj-lt"/>
              <a:buAutoNum type="arabicPeriod"/>
            </a:pPr>
            <a:r>
              <a:rPr lang="en-US" sz="2400" b="1" dirty="0">
                <a:solidFill>
                  <a:srgbClr val="06080A"/>
                </a:solidFill>
                <a:latin typeface="仿宋" panose="02010609060101010101" pitchFamily="49" charset="-122"/>
                <a:ea typeface="仿宋" panose="02010609060101010101" pitchFamily="49" charset="-122"/>
                <a:cs typeface="+mn-ea"/>
                <a:sym typeface="+mn-lt"/>
              </a:rPr>
              <a:t>Monitor — applications performance monitoring, end–user experience</a:t>
            </a:r>
          </a:p>
        </p:txBody>
      </p:sp>
    </p:spTree>
    <p:extLst>
      <p:ext uri="{BB962C8B-B14F-4D97-AF65-F5344CB8AC3E}">
        <p14:creationId xmlns:p14="http://schemas.microsoft.com/office/powerpoint/2010/main" val="3647609367"/>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DevOps</a:t>
            </a:r>
            <a:r>
              <a:rPr lang="en-US" sz="2800" b="1" dirty="0">
                <a:solidFill>
                  <a:srgbClr val="7030A0"/>
                </a:solidFill>
                <a:latin typeface="仿宋" panose="02010609060101010101" pitchFamily="49" charset="-122"/>
                <a:ea typeface="仿宋" panose="02010609060101010101" pitchFamily="49" charset="-122"/>
                <a:cs typeface="+mn-ea"/>
                <a:sym typeface="+mn-lt"/>
              </a:rPr>
              <a:t>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a:stretch>
            <a:fillRect/>
          </a:stretch>
        </p:blipFill>
        <p:spPr>
          <a:xfrm>
            <a:off x="775136" y="1411365"/>
            <a:ext cx="2605034" cy="1265223"/>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80170" y="2676588"/>
            <a:ext cx="2270987" cy="2026110"/>
          </a:xfrm>
          <a:prstGeom prst="rect">
            <a:avLst/>
          </a:prstGeom>
        </p:spPr>
      </p:pic>
      <p:pic>
        <p:nvPicPr>
          <p:cNvPr id="7" name="图片 6"/>
          <p:cNvPicPr>
            <a:picLocks noChangeAspect="1"/>
          </p:cNvPicPr>
          <p:nvPr/>
        </p:nvPicPr>
        <p:blipFill>
          <a:blip r:embed="rId5"/>
          <a:stretch>
            <a:fillRect/>
          </a:stretch>
        </p:blipFill>
        <p:spPr>
          <a:xfrm>
            <a:off x="6347554" y="4434238"/>
            <a:ext cx="2613887" cy="1150720"/>
          </a:xfrm>
          <a:prstGeom prst="rect">
            <a:avLst/>
          </a:prstGeom>
        </p:spPr>
      </p:pic>
    </p:spTree>
    <p:extLst>
      <p:ext uri="{BB962C8B-B14F-4D97-AF65-F5344CB8AC3E}">
        <p14:creationId xmlns:p14="http://schemas.microsoft.com/office/powerpoint/2010/main" val="487081300"/>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Monitor Tools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9" name="图片 8"/>
          <p:cNvPicPr>
            <a:picLocks noChangeAspect="1"/>
          </p:cNvPicPr>
          <p:nvPr/>
        </p:nvPicPr>
        <p:blipFill>
          <a:blip r:embed="rId3"/>
          <a:stretch>
            <a:fillRect/>
          </a:stretch>
        </p:blipFill>
        <p:spPr>
          <a:xfrm>
            <a:off x="708523" y="1066102"/>
            <a:ext cx="2101289" cy="696623"/>
          </a:xfrm>
          <a:prstGeom prst="rect">
            <a:avLst/>
          </a:prstGeom>
        </p:spPr>
      </p:pic>
      <p:pic>
        <p:nvPicPr>
          <p:cNvPr id="2" name="图片 1"/>
          <p:cNvPicPr>
            <a:picLocks noChangeAspect="1"/>
          </p:cNvPicPr>
          <p:nvPr/>
        </p:nvPicPr>
        <p:blipFill>
          <a:blip r:embed="rId4"/>
          <a:stretch>
            <a:fillRect/>
          </a:stretch>
        </p:blipFill>
        <p:spPr>
          <a:xfrm>
            <a:off x="775136" y="1802742"/>
            <a:ext cx="10547866" cy="3802544"/>
          </a:xfrm>
          <a:prstGeom prst="rect">
            <a:avLst/>
          </a:prstGeom>
        </p:spPr>
      </p:pic>
    </p:spTree>
    <p:extLst>
      <p:ext uri="{BB962C8B-B14F-4D97-AF65-F5344CB8AC3E}">
        <p14:creationId xmlns:p14="http://schemas.microsoft.com/office/powerpoint/2010/main" val="2291863969"/>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208373"/>
            <a:ext cx="10969400" cy="1815882"/>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https://martinfowler.com/articles/microservices.html</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https://www.nginx.com/blog/introduction-to-microservices/</a:t>
            </a:r>
          </a:p>
          <a:p>
            <a:r>
              <a:rPr lang="en-US" sz="2800" b="1" dirty="0">
                <a:solidFill>
                  <a:srgbClr val="06080A"/>
                </a:solidFill>
                <a:latin typeface="仿宋" panose="02010609060101010101" pitchFamily="49" charset="-122"/>
                <a:ea typeface="仿宋" panose="02010609060101010101" pitchFamily="49" charset="-122"/>
                <a:cs typeface="+mn-ea"/>
                <a:sym typeface="+mn-lt"/>
              </a:rPr>
              <a:t>https://www.nginx.com/people/chris-richardson/</a:t>
            </a:r>
          </a:p>
          <a:p>
            <a:r>
              <a:rPr lang="en-US" sz="2800" b="1" dirty="0">
                <a:solidFill>
                  <a:srgbClr val="06080A"/>
                </a:solidFill>
                <a:latin typeface="仿宋" panose="02010609060101010101" pitchFamily="49" charset="-122"/>
                <a:ea typeface="仿宋" panose="02010609060101010101" pitchFamily="49" charset="-122"/>
                <a:cs typeface="+mn-ea"/>
                <a:sym typeface="+mn-lt"/>
              </a:rPr>
              <a:t>http://microservices.io/</a:t>
            </a:r>
          </a:p>
        </p:txBody>
      </p:sp>
      <p:pic>
        <p:nvPicPr>
          <p:cNvPr id="2" name="图片 1"/>
          <p:cNvPicPr>
            <a:picLocks noChangeAspect="1"/>
          </p:cNvPicPr>
          <p:nvPr/>
        </p:nvPicPr>
        <p:blipFill>
          <a:blip r:embed="rId2"/>
          <a:stretch>
            <a:fillRect/>
          </a:stretch>
        </p:blipFill>
        <p:spPr>
          <a:xfrm>
            <a:off x="2797955" y="1460807"/>
            <a:ext cx="5654530" cy="2583404"/>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Microservices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326897954"/>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2" name="TextBox 50"/>
          <p:cNvSpPr txBox="1"/>
          <p:nvPr/>
        </p:nvSpPr>
        <p:spPr>
          <a:xfrm>
            <a:off x="935907" y="4558014"/>
            <a:ext cx="10969400" cy="954107"/>
          </a:xfrm>
          <a:prstGeom prst="rect">
            <a:avLst/>
          </a:prstGeom>
          <a:noFill/>
        </p:spPr>
        <p:txBody>
          <a:bodyPr wrap="square" rtlCol="0">
            <a:spAutoFit/>
          </a:bodyPr>
          <a:lstStyle/>
          <a:p>
            <a:r>
              <a:rPr lang="en-US" sz="2800" b="1" dirty="0">
                <a:solidFill>
                  <a:srgbClr val="06080A"/>
                </a:solidFill>
                <a:latin typeface="仿宋" panose="02010609060101010101" pitchFamily="49" charset="-122"/>
                <a:ea typeface="仿宋" panose="02010609060101010101" pitchFamily="49" charset="-122"/>
                <a:cs typeface="+mn-ea"/>
                <a:sym typeface="+mn-lt"/>
              </a:rPr>
              <a:t>http://projects.spring.io/spring-cloud/</a:t>
            </a:r>
          </a:p>
          <a:p>
            <a:r>
              <a:rPr lang="en-US" sz="2800" b="1" dirty="0">
                <a:solidFill>
                  <a:srgbClr val="06080A"/>
                </a:solidFill>
                <a:latin typeface="仿宋" panose="02010609060101010101" pitchFamily="49" charset="-122"/>
                <a:ea typeface="仿宋" panose="02010609060101010101" pitchFamily="49" charset="-122"/>
                <a:cs typeface="+mn-ea"/>
                <a:sym typeface="+mn-lt"/>
              </a:rPr>
              <a:t>https://github.com/spring-cloud</a:t>
            </a:r>
          </a:p>
        </p:txBody>
      </p:sp>
      <p:pic>
        <p:nvPicPr>
          <p:cNvPr id="3" name="图片 2"/>
          <p:cNvPicPr>
            <a:picLocks noChangeAspect="1"/>
          </p:cNvPicPr>
          <p:nvPr/>
        </p:nvPicPr>
        <p:blipFill>
          <a:blip r:embed="rId2"/>
          <a:stretch>
            <a:fillRect/>
          </a:stretch>
        </p:blipFill>
        <p:spPr>
          <a:xfrm>
            <a:off x="4069265" y="1636580"/>
            <a:ext cx="3417903" cy="2509907"/>
          </a:xfrm>
          <a:prstGeom prst="rect">
            <a:avLst/>
          </a:prstGeom>
        </p:spPr>
      </p:pic>
      <p:sp>
        <p:nvSpPr>
          <p:cNvPr id="10" name="TextBox 50"/>
          <p:cNvSpPr txBox="1"/>
          <p:nvPr/>
        </p:nvSpPr>
        <p:spPr>
          <a:xfrm>
            <a:off x="2262761" y="359404"/>
            <a:ext cx="9425263"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推荐学习网址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Spring Cloud</a:t>
            </a:r>
          </a:p>
        </p:txBody>
      </p:sp>
      <p:pic>
        <p:nvPicPr>
          <p:cNvPr id="11" name="图片 10"/>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3667090278"/>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1400037897"/>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pic>
        <p:nvPicPr>
          <p:cNvPr id="9" name="图片 8"/>
          <p:cNvPicPr>
            <a:picLocks noChangeAspect="1"/>
          </p:cNvPicPr>
          <p:nvPr/>
        </p:nvPicPr>
        <p:blipFill>
          <a:blip r:embed="rId3"/>
          <a:stretch>
            <a:fillRect/>
          </a:stretch>
        </p:blipFill>
        <p:spPr>
          <a:xfrm>
            <a:off x="775136" y="359404"/>
            <a:ext cx="1424251" cy="628052"/>
          </a:xfrm>
          <a:prstGeom prst="rect">
            <a:avLst/>
          </a:prstGeom>
        </p:spPr>
      </p:pic>
    </p:spTree>
    <p:extLst>
      <p:ext uri="{BB962C8B-B14F-4D97-AF65-F5344CB8AC3E}">
        <p14:creationId xmlns:p14="http://schemas.microsoft.com/office/powerpoint/2010/main" val="2516608220"/>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690883" y="987456"/>
            <a:ext cx="5313855" cy="5611763"/>
          </a:xfrm>
          <a:prstGeom prst="rect">
            <a:avLst/>
          </a:prstGeom>
        </p:spPr>
      </p:pic>
    </p:spTree>
    <p:extLst>
      <p:ext uri="{BB962C8B-B14F-4D97-AF65-F5344CB8AC3E}">
        <p14:creationId xmlns:p14="http://schemas.microsoft.com/office/powerpoint/2010/main" val="2123595394"/>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Advantages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应用开发风格很常见，因为</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IDE</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和其它工具都擅长开发一个简单应用，这类应用也很易于调试，只需要简单运行此应用，用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Selenium</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链接</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就可以完成端到端测试。单体式应用也易于部署，只需要把打包应用拷贝到服务器端，通过在负载均衡器后端运行多个拷贝就可以轻松实现应用扩展。在早期这类应用运行的很好</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核心是业务逻辑，由定义服务、域对象和事件的模块完成。围绕着核心的是与外界打交道的适配器。适配器包括数据库访问组件、生产和处理消息的消息组件，以及提供</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API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或者</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UI</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访问支持的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web</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模块等</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12" name="图片 11"/>
          <p:cNvPicPr>
            <a:picLocks noChangeAspect="1"/>
          </p:cNvPicPr>
          <p:nvPr/>
        </p:nvPicPr>
        <p:blipFill>
          <a:blip r:embed="rId3"/>
          <a:stretch>
            <a:fillRect/>
          </a:stretch>
        </p:blipFill>
        <p:spPr>
          <a:xfrm>
            <a:off x="775136" y="1206575"/>
            <a:ext cx="3522607" cy="2411197"/>
          </a:xfrm>
          <a:prstGeom prst="rect">
            <a:avLst/>
          </a:prstGeom>
        </p:spPr>
      </p:pic>
    </p:spTree>
    <p:extLst>
      <p:ext uri="{BB962C8B-B14F-4D97-AF65-F5344CB8AC3E}">
        <p14:creationId xmlns:p14="http://schemas.microsoft.com/office/powerpoint/2010/main" val="322994755"/>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isadvantages1</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3973561"/>
            <a:ext cx="11121117"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一旦你的应用变成一个又大又复杂的怪物，那开发团队肯定很痛苦。敏捷开发和部署举步维艰，其中最主要问题就是这个应用太复杂，以至于任何单个开发者都不可能搞懂它。因此，修正</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bug</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和正确的添加新功能变的非常困难，并且很耗时</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1569660"/>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一个简单的应用会随着时间推移逐渐变大。在每次的</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sprint</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中，开发团队都会面对新“故事”，然后开发许多新代码。几年后，这个小而简单的应用会变成了一个巨大的怪物</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0" name="TextBox 50"/>
          <p:cNvSpPr txBox="1"/>
          <p:nvPr/>
        </p:nvSpPr>
        <p:spPr>
          <a:xfrm>
            <a:off x="775135" y="5856677"/>
            <a:ext cx="11121117"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单体式应用也会降低开发速度。应用越大，启动时间会越长</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38257657"/>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2262761" y="359404"/>
            <a:ext cx="9425263"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Monolithic Architecture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a:t>
            </a:r>
            <a:r>
              <a:rPr lang="en-US" sz="2800" b="1" dirty="0">
                <a:solidFill>
                  <a:srgbClr val="7030A0"/>
                </a:solidFill>
                <a:latin typeface="仿宋" panose="02010609060101010101" pitchFamily="49" charset="-122"/>
                <a:ea typeface="仿宋" panose="02010609060101010101" pitchFamily="49" charset="-122"/>
                <a:cs typeface="+mn-ea"/>
                <a:sym typeface="+mn-lt"/>
              </a:rPr>
              <a:t>isadvantages2</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p:cNvPicPr>
            <a:picLocks noChangeAspect="1"/>
          </p:cNvPicPr>
          <p:nvPr/>
        </p:nvPicPr>
        <p:blipFill>
          <a:blip r:embed="rId2"/>
          <a:stretch>
            <a:fillRect/>
          </a:stretch>
        </p:blipFill>
        <p:spPr>
          <a:xfrm>
            <a:off x="775136" y="359404"/>
            <a:ext cx="1424251" cy="628052"/>
          </a:xfrm>
          <a:prstGeom prst="rect">
            <a:avLst/>
          </a:prstGeom>
        </p:spPr>
      </p:pic>
      <p:sp>
        <p:nvSpPr>
          <p:cNvPr id="28" name="TextBox 50"/>
          <p:cNvSpPr txBox="1"/>
          <p:nvPr/>
        </p:nvSpPr>
        <p:spPr>
          <a:xfrm>
            <a:off x="775136" y="4461381"/>
            <a:ext cx="11121117"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单体式应用使得采用新架构和语言非常困难。比如，设想你有两百万行采用</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XYZ</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框架写的代码。如果想改成</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框架，无论是时间还是成本都是非常昂贵的，即使</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ABC</a:t>
            </a:r>
            <a:r>
              <a:rPr lang="zh-CN" altLang="en-US" sz="2400" b="1" dirty="0">
                <a:solidFill>
                  <a:srgbClr val="06080A"/>
                </a:solidFill>
                <a:latin typeface="仿宋" panose="02010609060101010101" pitchFamily="49" charset="-122"/>
                <a:ea typeface="仿宋" panose="02010609060101010101" pitchFamily="49" charset="-122"/>
                <a:cs typeface="+mn-ea"/>
                <a:sym typeface="+mn-lt"/>
              </a:rPr>
              <a:t>框架更好。因此，这是一个无法逾越的鸿沟</a:t>
            </a:r>
            <a:endParaRPr lang="en-US" sz="2400" b="1" dirty="0">
              <a:solidFill>
                <a:srgbClr val="06080A"/>
              </a:solidFill>
              <a:latin typeface="仿宋" panose="02010609060101010101" pitchFamily="49" charset="-122"/>
              <a:ea typeface="仿宋" panose="02010609060101010101" pitchFamily="49" charset="-122"/>
              <a:cs typeface="+mn-ea"/>
              <a:sym typeface="+mn-lt"/>
            </a:endParaRPr>
          </a:p>
        </p:txBody>
      </p:sp>
      <p:sp>
        <p:nvSpPr>
          <p:cNvPr id="11" name="TextBox 50"/>
          <p:cNvSpPr txBox="1"/>
          <p:nvPr/>
        </p:nvSpPr>
        <p:spPr>
          <a:xfrm>
            <a:off x="4888872" y="1246541"/>
            <a:ext cx="6862526"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单体式应用在不同模块发生资源冲突时，扩展将会非常困难</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9" name="图片 8"/>
          <p:cNvPicPr>
            <a:picLocks noChangeAspect="1"/>
          </p:cNvPicPr>
          <p:nvPr/>
        </p:nvPicPr>
        <p:blipFill>
          <a:blip r:embed="rId3"/>
          <a:stretch>
            <a:fillRect/>
          </a:stretch>
        </p:blipFill>
        <p:spPr>
          <a:xfrm>
            <a:off x="612175" y="1355076"/>
            <a:ext cx="3816908" cy="2157668"/>
          </a:xfrm>
          <a:prstGeom prst="rect">
            <a:avLst/>
          </a:prstGeom>
        </p:spPr>
      </p:pic>
      <p:sp>
        <p:nvSpPr>
          <p:cNvPr id="12" name="TextBox 50"/>
          <p:cNvSpPr txBox="1"/>
          <p:nvPr/>
        </p:nvSpPr>
        <p:spPr>
          <a:xfrm>
            <a:off x="4888872" y="2666302"/>
            <a:ext cx="6862526" cy="1200329"/>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solidFill>
                  <a:srgbClr val="06080A"/>
                </a:solidFill>
                <a:latin typeface="仿宋" panose="02010609060101010101" pitchFamily="49" charset="-122"/>
                <a:ea typeface="仿宋" panose="02010609060101010101" pitchFamily="49" charset="-122"/>
                <a:cs typeface="+mn-ea"/>
                <a:sym typeface="+mn-lt"/>
              </a:rPr>
              <a:t>单体式应用另外一个问题是可靠性，一个模块故障可能导致整体应用停止服务，因为所有的模块是打在一起运行的 </a:t>
            </a:r>
            <a:endParaRPr lang="en-US" altLang="zh-CN" sz="2400" b="1" dirty="0">
              <a:solidFill>
                <a:srgbClr val="06080A"/>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880619716"/>
      </p:ext>
    </p:extLst>
  </p:cSld>
  <p:clrMapOvr>
    <a:masterClrMapping/>
  </p:clrMapOvr>
  <p:transition spd="slow">
    <p:wipe/>
  </p:transition>
</p:sld>
</file>

<file path=ppt/theme/theme1.xml><?xml version="1.0" encoding="utf-8"?>
<a:theme xmlns:a="http://schemas.openxmlformats.org/drawingml/2006/main" name="第一PPT，www.1ppt.com">
  <a:themeElements>
    <a:clrScheme name="自定义 1044">
      <a:dk1>
        <a:srgbClr val="737572"/>
      </a:dk1>
      <a:lt1>
        <a:sysClr val="window" lastClr="FFFFFF"/>
      </a:lt1>
      <a:dk2>
        <a:srgbClr val="445469"/>
      </a:dk2>
      <a:lt2>
        <a:srgbClr val="FFFFFF"/>
      </a:lt2>
      <a:accent1>
        <a:srgbClr val="3A8BC1"/>
      </a:accent1>
      <a:accent2>
        <a:srgbClr val="445469"/>
      </a:accent2>
      <a:accent3>
        <a:srgbClr val="3A8BC1"/>
      </a:accent3>
      <a:accent4>
        <a:srgbClr val="445469"/>
      </a:accent4>
      <a:accent5>
        <a:srgbClr val="3A8BC1"/>
      </a:accent5>
      <a:accent6>
        <a:srgbClr val="445469"/>
      </a:accent6>
      <a:hlink>
        <a:srgbClr val="1E9272"/>
      </a:hlink>
      <a:folHlink>
        <a:srgbClr val="32FFBF"/>
      </a:folHlink>
    </a:clrScheme>
    <a:fontScheme name="自定义 10">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a:noFill/>
        </a:ln>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4599</TotalTime>
  <Words>12482</Words>
  <Application>Microsoft Macintosh PowerPoint</Application>
  <PresentationFormat>宽屏</PresentationFormat>
  <Paragraphs>713</Paragraphs>
  <Slides>56</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56</vt:i4>
      </vt:variant>
    </vt:vector>
  </HeadingPairs>
  <TitlesOfParts>
    <vt:vector size="67" baseType="lpstr">
      <vt:lpstr>等线</vt:lpstr>
      <vt:lpstr>仿宋</vt:lpstr>
      <vt:lpstr>华文楷体</vt:lpstr>
      <vt:lpstr>宋体</vt:lpstr>
      <vt:lpstr>微软雅黑</vt:lpstr>
      <vt:lpstr>Lato</vt:lpstr>
      <vt:lpstr>Arial</vt:lpstr>
      <vt:lpstr>Calibri</vt:lpstr>
      <vt:lpstr>Calibri Light</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Microsoft Office 用户</cp:lastModifiedBy>
  <cp:revision>886</cp:revision>
  <dcterms:created xsi:type="dcterms:W3CDTF">2016-12-13T08:41:51Z</dcterms:created>
  <dcterms:modified xsi:type="dcterms:W3CDTF">2018-08-03T01:58:47Z</dcterms:modified>
</cp:coreProperties>
</file>